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4" r:id="rId5"/>
    <p:sldId id="265" r:id="rId6"/>
    <p:sldId id="259" r:id="rId7"/>
    <p:sldId id="263" r:id="rId8"/>
    <p:sldId id="260" r:id="rId9"/>
    <p:sldId id="261" r:id="rId10"/>
    <p:sldId id="267" r:id="rId11"/>
    <p:sldId id="273" r:id="rId12"/>
    <p:sldId id="269" r:id="rId13"/>
    <p:sldId id="270" r:id="rId14"/>
    <p:sldId id="272" r:id="rId15"/>
    <p:sldId id="275" r:id="rId16"/>
    <p:sldId id="276" r:id="rId17"/>
    <p:sldId id="279" r:id="rId18"/>
    <p:sldId id="280" r:id="rId19"/>
    <p:sldId id="277" r:id="rId20"/>
    <p:sldId id="281" r:id="rId21"/>
    <p:sldId id="282" r:id="rId22"/>
    <p:sldId id="283" r:id="rId23"/>
    <p:sldId id="285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F980-881F-4F3D-96F9-8BD8F07EDF98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53F5E-643A-46DE-AAAB-A4FD91ED5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95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3F5E-643A-46DE-AAAB-A4FD91ED5DD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331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4DFAAEE-E868-40C5-B7FF-706FA896ACD6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93CABCE-FB03-4F27-BDF1-F52277C742F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Balada" TargetMode="External"/><Relationship Id="rId2" Type="http://schemas.openxmlformats.org/officeDocument/2006/relationships/hyperlink" Target="http://hr.wikipedia.org/wiki/Roman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KNJIŽEVNOST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KNJIŽEVNI RODOVI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4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EPIKA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KNJIŽEVNI RODOVI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0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36562"/>
            <a:ext cx="7981160" cy="1984325"/>
          </a:xfrm>
        </p:spPr>
        <p:txBody>
          <a:bodyPr/>
          <a:lstStyle/>
          <a:p>
            <a:r>
              <a:rPr lang="hr-HR" sz="2800" b="1" u="sng" dirty="0" smtClean="0">
                <a:solidFill>
                  <a:schemeClr val="accent1"/>
                </a:solidFill>
              </a:rPr>
              <a:t>Epika</a:t>
            </a:r>
            <a:r>
              <a:rPr lang="hr-HR" sz="2800" dirty="0" smtClean="0"/>
              <a:t> – književni rod kojemu pripadaju književna djela u kojima je </a:t>
            </a:r>
            <a:r>
              <a:rPr lang="hr-HR" sz="2800" dirty="0" smtClean="0"/>
              <a:t>ispričana </a:t>
            </a:r>
            <a:r>
              <a:rPr lang="hr-HR" sz="2800" dirty="0" smtClean="0"/>
              <a:t>radnja u kojoj sudjeluju likovi, a događa se u vremenu i na nekome mjestu.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924944"/>
            <a:ext cx="7467600" cy="3064781"/>
          </a:xfrm>
        </p:spPr>
        <p:txBody>
          <a:bodyPr/>
          <a:lstStyle/>
          <a:p>
            <a:r>
              <a:rPr lang="hr-HR" dirty="0" smtClean="0"/>
              <a:t>Roman – najveće prozno djelo.</a:t>
            </a:r>
          </a:p>
          <a:p>
            <a:r>
              <a:rPr lang="hr-HR" dirty="0" smtClean="0"/>
              <a:t>Vrste romana: 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/>
              <a:t>z</a:t>
            </a:r>
            <a:r>
              <a:rPr lang="hr-HR" dirty="0" smtClean="0"/>
              <a:t>a djecu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za odrasle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Pustolovni, znanstveno-fantastični, povijesni, kriminalistički, socijalni, avanturistički, ljubavni, 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56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EPIKA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91680" y="188640"/>
            <a:ext cx="3017520" cy="542395"/>
          </a:xfrm>
        </p:spPr>
        <p:txBody>
          <a:bodyPr/>
          <a:lstStyle/>
          <a:p>
            <a:r>
              <a:rPr lang="hr-HR" dirty="0" smtClean="0"/>
              <a:t>Pisana, autorska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4499992" y="188640"/>
            <a:ext cx="3014708" cy="542394"/>
          </a:xfrm>
        </p:spPr>
        <p:txBody>
          <a:bodyPr/>
          <a:lstStyle/>
          <a:p>
            <a:r>
              <a:rPr lang="hr-HR" dirty="0" smtClean="0"/>
              <a:t>Usmena, narodna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2771800" y="1674664"/>
            <a:ext cx="2324454" cy="69105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hr-HR" dirty="0" smtClean="0"/>
              <a:t>Epska pjesma</a:t>
            </a:r>
          </a:p>
          <a:p>
            <a:pPr lvl="1"/>
            <a:r>
              <a:rPr lang="hr-HR" dirty="0" smtClean="0"/>
              <a:t>ep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1907704" y="3082126"/>
            <a:ext cx="5616624" cy="3170054"/>
          </a:xfrm>
        </p:spPr>
        <p:txBody>
          <a:bodyPr numCol="2">
            <a:normAutofit/>
          </a:bodyPr>
          <a:lstStyle/>
          <a:p>
            <a:pPr lvl="1"/>
            <a:r>
              <a:rPr lang="hr-HR" sz="2400" dirty="0" smtClean="0"/>
              <a:t>Pripovijetka</a:t>
            </a:r>
          </a:p>
          <a:p>
            <a:pPr lvl="1"/>
            <a:r>
              <a:rPr lang="hr-HR" sz="2400" dirty="0" smtClean="0"/>
              <a:t>Roman</a:t>
            </a:r>
          </a:p>
          <a:p>
            <a:pPr lvl="1"/>
            <a:r>
              <a:rPr lang="hr-HR" sz="2400" dirty="0" smtClean="0"/>
              <a:t>Novela</a:t>
            </a:r>
          </a:p>
          <a:p>
            <a:pPr lvl="1"/>
            <a:r>
              <a:rPr lang="hr-HR" sz="2400" dirty="0" smtClean="0"/>
              <a:t>Bajka</a:t>
            </a:r>
          </a:p>
          <a:p>
            <a:pPr lvl="1"/>
            <a:r>
              <a:rPr lang="hr-HR" sz="2400" dirty="0" smtClean="0"/>
              <a:t>Basna</a:t>
            </a:r>
          </a:p>
          <a:p>
            <a:pPr lvl="1"/>
            <a:r>
              <a:rPr lang="hr-HR" sz="2400" dirty="0" smtClean="0"/>
              <a:t>Crtica</a:t>
            </a:r>
          </a:p>
          <a:p>
            <a:pPr lvl="1"/>
            <a:r>
              <a:rPr lang="hr-HR" sz="2400" dirty="0" smtClean="0"/>
              <a:t>Zagonetka </a:t>
            </a:r>
          </a:p>
          <a:p>
            <a:pPr lvl="1" algn="ctr"/>
            <a:r>
              <a:rPr lang="hr-HR" sz="2400" dirty="0" smtClean="0"/>
              <a:t>Anegdota</a:t>
            </a:r>
          </a:p>
          <a:p>
            <a:pPr lvl="1" algn="ctr"/>
            <a:r>
              <a:rPr lang="hr-HR" sz="2400" dirty="0" smtClean="0"/>
              <a:t>Legenda</a:t>
            </a:r>
          </a:p>
          <a:p>
            <a:pPr lvl="1" algn="ctr"/>
            <a:r>
              <a:rPr lang="hr-HR" sz="2400" dirty="0" smtClean="0"/>
              <a:t>Poslovica</a:t>
            </a:r>
          </a:p>
          <a:p>
            <a:pPr lvl="1" algn="ctr"/>
            <a:r>
              <a:rPr lang="hr-HR" sz="2400" dirty="0" smtClean="0"/>
              <a:t>Vic</a:t>
            </a:r>
          </a:p>
          <a:p>
            <a:pPr lvl="1" algn="ctr"/>
            <a:r>
              <a:rPr lang="hr-HR" sz="2400" dirty="0" smtClean="0"/>
              <a:t>Mit</a:t>
            </a:r>
          </a:p>
          <a:p>
            <a:pPr lvl="1" algn="ctr"/>
            <a:r>
              <a:rPr lang="hr-HR" sz="2400" dirty="0" smtClean="0"/>
              <a:t>Predaja</a:t>
            </a:r>
          </a:p>
          <a:p>
            <a:pPr lvl="1" algn="just"/>
            <a:endParaRPr lang="hr-HR" sz="2400" dirty="0"/>
          </a:p>
        </p:txBody>
      </p:sp>
      <p:sp>
        <p:nvSpPr>
          <p:cNvPr id="7" name="Rezervirano mjesto teksta 3"/>
          <p:cNvSpPr txBox="1">
            <a:spLocks/>
          </p:cNvSpPr>
          <p:nvPr/>
        </p:nvSpPr>
        <p:spPr>
          <a:xfrm>
            <a:off x="3285484" y="2382550"/>
            <a:ext cx="3014708" cy="54239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Bradley Hand ITC TT-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accent1"/>
                </a:solidFill>
              </a:rPr>
              <a:t>Pisana u prozi</a:t>
            </a:r>
            <a:endParaRPr lang="hr-HR" b="1" dirty="0">
              <a:solidFill>
                <a:schemeClr val="accent1"/>
              </a:solidFill>
            </a:endParaRPr>
          </a:p>
        </p:txBody>
      </p:sp>
      <p:sp>
        <p:nvSpPr>
          <p:cNvPr id="9" name="Rezervirano mjesto teksta 3"/>
          <p:cNvSpPr txBox="1">
            <a:spLocks/>
          </p:cNvSpPr>
          <p:nvPr/>
        </p:nvSpPr>
        <p:spPr>
          <a:xfrm>
            <a:off x="323528" y="1618382"/>
            <a:ext cx="3014708" cy="5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Bradley Hand ITC TT-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accent1"/>
                </a:solidFill>
              </a:rPr>
              <a:t>Pisana u stihu</a:t>
            </a:r>
            <a:endParaRPr lang="hr-H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1440" cy="792088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accent1"/>
                </a:solidFill>
              </a:rPr>
              <a:t>Obilježja proznoga teksta</a:t>
            </a:r>
            <a:endParaRPr lang="hr-HR" sz="2800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3456384" cy="542395"/>
          </a:xfrm>
        </p:spPr>
        <p:txBody>
          <a:bodyPr/>
          <a:lstStyle/>
          <a:p>
            <a:r>
              <a:rPr lang="hr-HR" b="1" u="sng" dirty="0" smtClean="0">
                <a:solidFill>
                  <a:schemeClr val="accent1"/>
                </a:solidFill>
              </a:rPr>
              <a:t>Stvaralački postupci</a:t>
            </a:r>
            <a:endParaRPr lang="hr-HR" b="1" u="sng" dirty="0">
              <a:solidFill>
                <a:schemeClr val="accent1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5148064" y="1052736"/>
            <a:ext cx="3014708" cy="542394"/>
          </a:xfrm>
        </p:spPr>
        <p:txBody>
          <a:bodyPr/>
          <a:lstStyle/>
          <a:p>
            <a:r>
              <a:rPr lang="hr-HR" b="1" u="sng" dirty="0" smtClean="0">
                <a:solidFill>
                  <a:schemeClr val="accent1"/>
                </a:solidFill>
              </a:rPr>
              <a:t>Lik </a:t>
            </a:r>
            <a:endParaRPr lang="hr-HR" b="1" u="sng" dirty="0">
              <a:solidFill>
                <a:schemeClr val="accent1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3312368" cy="4464496"/>
          </a:xfrm>
        </p:spPr>
        <p:txBody>
          <a:bodyPr>
            <a:normAutofit lnSpcReduction="10000"/>
          </a:bodyPr>
          <a:lstStyle/>
          <a:p>
            <a:r>
              <a:rPr lang="hr-HR" sz="2200" dirty="0" smtClean="0"/>
              <a:t>Opisivanje</a:t>
            </a:r>
          </a:p>
          <a:p>
            <a:r>
              <a:rPr lang="hr-HR" sz="2200" dirty="0" smtClean="0"/>
              <a:t>Dijalog</a:t>
            </a:r>
          </a:p>
          <a:p>
            <a:r>
              <a:rPr lang="hr-HR" sz="2200" dirty="0" smtClean="0"/>
              <a:t>Monolog</a:t>
            </a:r>
          </a:p>
          <a:p>
            <a:r>
              <a:rPr lang="hr-HR" sz="2200" dirty="0" smtClean="0"/>
              <a:t>Pripovijedanje: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Pripovjedač u prvoj osobi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Pripovjedač u trećoj osobi</a:t>
            </a:r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 marL="0" indent="0">
              <a:buNone/>
            </a:pPr>
            <a:r>
              <a:rPr lang="hr-HR" sz="2200" b="1" u="sng" dirty="0" smtClean="0">
                <a:solidFill>
                  <a:schemeClr val="accent1"/>
                </a:solidFill>
              </a:rPr>
              <a:t>Događaj ili radnja:</a:t>
            </a:r>
          </a:p>
          <a:p>
            <a:pPr marL="0" indent="0">
              <a:buNone/>
            </a:pPr>
            <a:r>
              <a:rPr lang="hr-HR" sz="2200" dirty="0" smtClean="0">
                <a:solidFill>
                  <a:schemeClr val="accent1"/>
                </a:solidFill>
              </a:rPr>
              <a:t>Fabula: </a:t>
            </a:r>
            <a:r>
              <a:rPr lang="hr-HR" sz="2200" dirty="0" smtClean="0">
                <a:solidFill>
                  <a:schemeClr val="tx1"/>
                </a:solidFill>
              </a:rPr>
              <a:t>uvod, zaplet, vrhunac, rasplet i kraj</a:t>
            </a:r>
            <a:endParaRPr lang="hr-HR" sz="2200" dirty="0">
              <a:solidFill>
                <a:schemeClr val="accent1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5364088" y="1628800"/>
            <a:ext cx="3598104" cy="4176464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Glavni i sporedni</a:t>
            </a:r>
          </a:p>
          <a:p>
            <a:r>
              <a:rPr lang="hr-HR" dirty="0" smtClean="0"/>
              <a:t>Karakterizacija lika (opis, govor, postupci, odnos prema ostalim likovima)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Izgledom, postupcima i ponašanjem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Moralna ili etička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Govorna</a:t>
            </a:r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 marL="0" indent="0">
              <a:buNone/>
            </a:pPr>
            <a:r>
              <a:rPr lang="hr-HR" b="1" u="sng" dirty="0" smtClean="0">
                <a:solidFill>
                  <a:schemeClr val="accent1"/>
                </a:solidFill>
              </a:rPr>
              <a:t>Portret</a:t>
            </a:r>
            <a:r>
              <a:rPr lang="hr-HR" dirty="0" smtClean="0"/>
              <a:t>: vanjski (izgled i ponašanje) i unutrašnji (opis misli i osjećaja i razmišljanja i stavova)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75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r>
              <a:rPr lang="hr-HR" sz="2800" b="1" u="sng" dirty="0" smtClean="0">
                <a:solidFill>
                  <a:schemeClr val="accent1"/>
                </a:solidFill>
              </a:rPr>
              <a:t>Kompozicija</a:t>
            </a:r>
            <a:endParaRPr lang="hr-HR" sz="2800" b="1" u="sng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96752"/>
            <a:ext cx="7467600" cy="4792973"/>
          </a:xfrm>
        </p:spPr>
        <p:txBody>
          <a:bodyPr/>
          <a:lstStyle/>
          <a:p>
            <a:r>
              <a:rPr lang="hr-HR" dirty="0" smtClean="0"/>
              <a:t>Kompozicija - način na koji je usustavljeno neko djelo.</a:t>
            </a:r>
          </a:p>
          <a:p>
            <a:r>
              <a:rPr lang="hr-HR" dirty="0" smtClean="0"/>
              <a:t>Vanjsku kompoziciju epskoga djela čine glave, poglavlja i odjeljci.</a:t>
            </a:r>
          </a:p>
          <a:p>
            <a:r>
              <a:rPr lang="hr-HR" dirty="0" smtClean="0"/>
              <a:t>Unutarnju kompoziciju čine dijelovi fabule (uvod, zaplet, vrhunac, rasplet, kraj).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06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DRAMA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KNJIŽEVNI RODOVI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0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80920" cy="2232248"/>
          </a:xfrm>
        </p:spPr>
        <p:txBody>
          <a:bodyPr/>
          <a:lstStyle/>
          <a:p>
            <a:r>
              <a:rPr lang="hr-HR" sz="2800" b="1" u="sng" dirty="0" smtClean="0">
                <a:solidFill>
                  <a:schemeClr val="accent1"/>
                </a:solidFill>
              </a:rPr>
              <a:t>Drama</a:t>
            </a:r>
            <a:r>
              <a:rPr lang="hr-HR" sz="2800" b="1" dirty="0"/>
              <a:t> </a:t>
            </a:r>
            <a:r>
              <a:rPr lang="hr-HR" sz="2800" dirty="0" smtClean="0"/>
              <a:t>- književni rod kojemu pripadaju književna djela utemeljena na dramskome sukobu, napisana u obliku dijaloga (monologa), u stihu ili prozi, a namijenjena scenskoj izvedbi.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2420888"/>
            <a:ext cx="7467600" cy="306478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Temeljne su književne vrste dramskoga roda:</a:t>
            </a:r>
          </a:p>
          <a:p>
            <a:pPr lvl="1"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1"/>
                </a:solidFill>
              </a:rPr>
              <a:t>komedija – </a:t>
            </a:r>
            <a:r>
              <a:rPr lang="hr-HR" dirty="0" smtClean="0">
                <a:solidFill>
                  <a:schemeClr val="tx1"/>
                </a:solidFill>
              </a:rPr>
              <a:t>dramsko djelo šaljivoga sadržaja i sretnoga završetka</a:t>
            </a:r>
            <a:endParaRPr lang="hr-HR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hr-HR" b="1" dirty="0">
                <a:solidFill>
                  <a:schemeClr val="accent1"/>
                </a:solidFill>
              </a:rPr>
              <a:t>t</a:t>
            </a:r>
            <a:r>
              <a:rPr lang="hr-HR" b="1" dirty="0" smtClean="0">
                <a:solidFill>
                  <a:schemeClr val="accent1"/>
                </a:solidFill>
              </a:rPr>
              <a:t>ragedija – </a:t>
            </a:r>
            <a:r>
              <a:rPr lang="hr-HR" dirty="0" smtClean="0">
                <a:solidFill>
                  <a:schemeClr val="tx1"/>
                </a:solidFill>
              </a:rPr>
              <a:t>dramsko djelo ozbiljnoga sadržaja i tragičnoga završetka</a:t>
            </a:r>
            <a:endParaRPr lang="hr-HR" b="1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hr-HR" b="1" dirty="0">
                <a:solidFill>
                  <a:schemeClr val="accent1"/>
                </a:solidFill>
              </a:rPr>
              <a:t>i</a:t>
            </a:r>
            <a:r>
              <a:rPr lang="hr-HR" b="1" dirty="0" smtClean="0">
                <a:solidFill>
                  <a:schemeClr val="accent1"/>
                </a:solidFill>
              </a:rPr>
              <a:t>grokaz – </a:t>
            </a:r>
            <a:r>
              <a:rPr lang="hr-HR" dirty="0" smtClean="0">
                <a:solidFill>
                  <a:schemeClr val="tx1"/>
                </a:solidFill>
              </a:rPr>
              <a:t>kraći dramski tekst namijenjen djeci</a:t>
            </a:r>
            <a:endParaRPr lang="hr-HR" b="1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hr-HR" b="1" dirty="0">
                <a:solidFill>
                  <a:schemeClr val="accent1"/>
                </a:solidFill>
              </a:rPr>
              <a:t>d</a:t>
            </a:r>
            <a:r>
              <a:rPr lang="hr-HR" b="1" dirty="0" smtClean="0">
                <a:solidFill>
                  <a:schemeClr val="accent1"/>
                </a:solidFill>
              </a:rPr>
              <a:t>rama u užem smislu – </a:t>
            </a:r>
            <a:r>
              <a:rPr lang="hr-HR" dirty="0" smtClean="0">
                <a:solidFill>
                  <a:schemeClr val="tx1"/>
                </a:solidFill>
              </a:rPr>
              <a:t>dramsko djelo ozbiljnoga sadržaja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292" y="1340768"/>
            <a:ext cx="8041440" cy="688181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accent1"/>
                </a:solidFill>
              </a:rPr>
              <a:t>Obilježja dramskoga teksta</a:t>
            </a:r>
            <a:endParaRPr lang="hr-HR" sz="2800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131840" y="3789040"/>
            <a:ext cx="3017520" cy="542395"/>
          </a:xfrm>
        </p:spPr>
        <p:txBody>
          <a:bodyPr/>
          <a:lstStyle/>
          <a:p>
            <a:r>
              <a:rPr lang="hr-HR" b="1" dirty="0" smtClean="0"/>
              <a:t>Dramski lik</a:t>
            </a:r>
            <a:endParaRPr lang="hr-HR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5652120" y="2780928"/>
            <a:ext cx="3014708" cy="2160240"/>
          </a:xfrm>
        </p:spPr>
        <p:txBody>
          <a:bodyPr/>
          <a:lstStyle/>
          <a:p>
            <a:r>
              <a:rPr lang="hr-HR" b="1" dirty="0" smtClean="0"/>
              <a:t>Dijalog: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r-HR" dirty="0" smtClean="0"/>
              <a:t>razgovor dvaju ili više likova</a:t>
            </a:r>
          </a:p>
          <a:p>
            <a:r>
              <a:rPr lang="hr-HR" b="1" dirty="0" smtClean="0"/>
              <a:t>Monolog: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r-HR" dirty="0"/>
              <a:t>g</a:t>
            </a:r>
            <a:r>
              <a:rPr lang="hr-HR" dirty="0" smtClean="0"/>
              <a:t>ovor jednoga lika</a:t>
            </a:r>
            <a:endParaRPr lang="hr-HR" dirty="0"/>
          </a:p>
        </p:txBody>
      </p:sp>
      <p:sp>
        <p:nvSpPr>
          <p:cNvPr id="7" name="Rezervirano mjesto teksta 3"/>
          <p:cNvSpPr txBox="1">
            <a:spLocks/>
          </p:cNvSpPr>
          <p:nvPr/>
        </p:nvSpPr>
        <p:spPr>
          <a:xfrm>
            <a:off x="585292" y="2996952"/>
            <a:ext cx="3014708" cy="2033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Bradley Hand ITC TT-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/>
              <a:t>Dramska radnja: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hr-HR" dirty="0"/>
              <a:t> </a:t>
            </a:r>
            <a:r>
              <a:rPr lang="hr-HR" dirty="0" smtClean="0"/>
              <a:t>uvod, zaplet, vrhunac, rasplet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hr-HR" dirty="0"/>
              <a:t>d</a:t>
            </a:r>
            <a:r>
              <a:rPr lang="hr-HR" dirty="0" smtClean="0"/>
              <a:t>ramski sukob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hr-HR" dirty="0"/>
              <a:t>d</a:t>
            </a:r>
            <a:r>
              <a:rPr lang="hr-HR" dirty="0" smtClean="0"/>
              <a:t>ramska situacija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34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188640"/>
            <a:ext cx="8041440" cy="544165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accent1"/>
                </a:solidFill>
              </a:rPr>
              <a:t>Scenska izvedba dramskoga teksta</a:t>
            </a:r>
            <a:endParaRPr lang="hr-HR" sz="2800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3017520" cy="542395"/>
          </a:xfrm>
        </p:spPr>
        <p:txBody>
          <a:bodyPr/>
          <a:lstStyle/>
          <a:p>
            <a:r>
              <a:rPr lang="hr-HR" dirty="0" smtClean="0"/>
              <a:t>Izvođenje na pozornici/sceni 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179512" y="3773026"/>
            <a:ext cx="3014708" cy="542394"/>
          </a:xfrm>
        </p:spPr>
        <p:txBody>
          <a:bodyPr/>
          <a:lstStyle/>
          <a:p>
            <a:r>
              <a:rPr lang="hr-HR" dirty="0" smtClean="0"/>
              <a:t>Didaskalije: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3168352" cy="1800200"/>
          </a:xfrm>
        </p:spPr>
        <p:txBody>
          <a:bodyPr>
            <a:noAutofit/>
          </a:bodyPr>
          <a:lstStyle/>
          <a:p>
            <a:r>
              <a:rPr lang="hr-HR" sz="2200" dirty="0"/>
              <a:t>g</a:t>
            </a:r>
            <a:r>
              <a:rPr lang="hr-HR" sz="2200" dirty="0" smtClean="0"/>
              <a:t>lumci, uloga, pozornica, gledatelji</a:t>
            </a:r>
          </a:p>
          <a:p>
            <a:r>
              <a:rPr lang="hr-HR" sz="2200" dirty="0" smtClean="0"/>
              <a:t>Scenska izvedba dramskoga teksta: </a:t>
            </a:r>
            <a:r>
              <a:rPr lang="hr-HR" sz="2200" b="1" dirty="0" smtClean="0">
                <a:solidFill>
                  <a:schemeClr val="accent1"/>
                </a:solidFill>
              </a:rPr>
              <a:t>čin, prizor, slika</a:t>
            </a:r>
            <a:endParaRPr lang="hr-HR" sz="2200" b="1" dirty="0">
              <a:solidFill>
                <a:schemeClr val="accent1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323528" y="4294584"/>
            <a:ext cx="3168352" cy="2051596"/>
          </a:xfrm>
        </p:spPr>
        <p:txBody>
          <a:bodyPr>
            <a:normAutofit/>
          </a:bodyPr>
          <a:lstStyle/>
          <a:p>
            <a:r>
              <a:rPr lang="hr-HR" sz="2200" dirty="0"/>
              <a:t>d</a:t>
            </a:r>
            <a:r>
              <a:rPr lang="hr-HR" sz="2200" dirty="0" smtClean="0"/>
              <a:t>io dramskoga teksta obično napisan u zagradi s uputama za glumce i redatelja predstave</a:t>
            </a:r>
            <a:endParaRPr lang="hr-HR" sz="2200" dirty="0"/>
          </a:p>
        </p:txBody>
      </p:sp>
      <p:sp>
        <p:nvSpPr>
          <p:cNvPr id="7" name="Rezervirano mjesto sadržaja 5"/>
          <p:cNvSpPr txBox="1">
            <a:spLocks/>
          </p:cNvSpPr>
          <p:nvPr/>
        </p:nvSpPr>
        <p:spPr>
          <a:xfrm>
            <a:off x="5292080" y="908720"/>
            <a:ext cx="3600400" cy="3384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u="sng" dirty="0" smtClean="0">
                <a:solidFill>
                  <a:schemeClr val="accent1"/>
                </a:solidFill>
              </a:rPr>
              <a:t>Redatelj</a:t>
            </a:r>
            <a:r>
              <a:rPr lang="hr-HR" dirty="0" smtClean="0"/>
              <a:t> – osmišljava predstavu i uvježbava glumce</a:t>
            </a:r>
          </a:p>
          <a:p>
            <a:r>
              <a:rPr lang="hr-HR" u="sng" dirty="0" smtClean="0">
                <a:solidFill>
                  <a:schemeClr val="accent1"/>
                </a:solidFill>
              </a:rPr>
              <a:t>Kostimograf</a:t>
            </a:r>
            <a:r>
              <a:rPr lang="hr-HR" dirty="0" smtClean="0"/>
              <a:t> – oblikuje scenski izgled glumaca i kostime</a:t>
            </a:r>
          </a:p>
          <a:p>
            <a:r>
              <a:rPr lang="hr-HR" u="sng" dirty="0" smtClean="0">
                <a:solidFill>
                  <a:schemeClr val="accent1"/>
                </a:solidFill>
              </a:rPr>
              <a:t>Scenograf</a:t>
            </a:r>
            <a:r>
              <a:rPr lang="hr-HR" dirty="0" smtClean="0"/>
              <a:t> – oblikuje scenu</a:t>
            </a:r>
          </a:p>
          <a:p>
            <a:r>
              <a:rPr lang="hr-HR" u="sng" dirty="0" smtClean="0">
                <a:solidFill>
                  <a:schemeClr val="accent1"/>
                </a:solidFill>
              </a:rPr>
              <a:t>Majstori rasvjete i zvuka</a:t>
            </a:r>
            <a:endParaRPr lang="hr-HR" u="sng" dirty="0">
              <a:solidFill>
                <a:schemeClr val="accent1"/>
              </a:solidFill>
            </a:endParaRPr>
          </a:p>
        </p:txBody>
      </p:sp>
      <p:sp>
        <p:nvSpPr>
          <p:cNvPr id="8" name="Rezervirano mjesto sadržaja 5"/>
          <p:cNvSpPr txBox="1">
            <a:spLocks/>
          </p:cNvSpPr>
          <p:nvPr/>
        </p:nvSpPr>
        <p:spPr>
          <a:xfrm>
            <a:off x="5292080" y="4259436"/>
            <a:ext cx="3744416" cy="208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u="sng" dirty="0" smtClean="0">
                <a:solidFill>
                  <a:schemeClr val="accent1"/>
                </a:solidFill>
              </a:rPr>
              <a:t>Kulise</a:t>
            </a:r>
            <a:r>
              <a:rPr lang="hr-HR" sz="2200" dirty="0" smtClean="0"/>
              <a:t> – predmeti kojima se ostvaruje privid prostora potrebnoga za predstavu</a:t>
            </a:r>
          </a:p>
          <a:p>
            <a:r>
              <a:rPr lang="hr-HR" sz="2200" u="sng" dirty="0" err="1" smtClean="0">
                <a:solidFill>
                  <a:schemeClr val="accent1"/>
                </a:solidFill>
              </a:rPr>
              <a:t>Afiš</a:t>
            </a:r>
            <a:r>
              <a:rPr lang="hr-HR" sz="2200" dirty="0" smtClean="0"/>
              <a:t> – kazališni plakat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2279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41440" cy="1944216"/>
          </a:xfrm>
        </p:spPr>
        <p:txBody>
          <a:bodyPr/>
          <a:lstStyle/>
          <a:p>
            <a:r>
              <a:rPr lang="hr-HR" sz="2800" b="1" u="sng" dirty="0" smtClean="0">
                <a:solidFill>
                  <a:schemeClr val="accent1"/>
                </a:solidFill>
              </a:rPr>
              <a:t>Kazalište</a:t>
            </a:r>
            <a:r>
              <a:rPr lang="hr-HR" sz="2800" dirty="0" smtClean="0"/>
              <a:t>  - mjesto u kojem se izvode/prikazuju na sceni različita dramska djela (drame, komedije, tragedije) te opere, operete i mjuzikli koji pripadaju glazbeno-scenskim djelima.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11560" y="3501008"/>
            <a:ext cx="3017520" cy="1030572"/>
          </a:xfrm>
        </p:spPr>
        <p:txBody>
          <a:bodyPr/>
          <a:lstStyle/>
          <a:p>
            <a:r>
              <a:rPr lang="hr-HR" b="1" dirty="0" smtClean="0"/>
              <a:t>Gledalište </a:t>
            </a:r>
            <a:r>
              <a:rPr lang="hr-HR" dirty="0" smtClean="0"/>
              <a:t>– prostor za gledatelje  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5661748" y="3789040"/>
            <a:ext cx="3014708" cy="886557"/>
          </a:xfrm>
        </p:spPr>
        <p:txBody>
          <a:bodyPr/>
          <a:lstStyle/>
          <a:p>
            <a:r>
              <a:rPr lang="hr-HR" b="1" dirty="0" smtClean="0"/>
              <a:t>Pozornica</a:t>
            </a:r>
            <a:r>
              <a:rPr lang="hr-HR" dirty="0" smtClean="0"/>
              <a:t> – mjesto za izvođenje predstave</a:t>
            </a:r>
          </a:p>
        </p:txBody>
      </p:sp>
    </p:spTree>
    <p:extLst>
      <p:ext uri="{BB962C8B-B14F-4D97-AF65-F5344CB8AC3E}">
        <p14:creationId xmlns:p14="http://schemas.microsoft.com/office/powerpoint/2010/main" val="38170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KNJIŽEVNOST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827584" y="2668881"/>
            <a:ext cx="3017520" cy="542395"/>
          </a:xfrm>
        </p:spPr>
        <p:txBody>
          <a:bodyPr/>
          <a:lstStyle/>
          <a:p>
            <a:r>
              <a:rPr lang="hr-HR" dirty="0" smtClean="0"/>
              <a:t>PO OBLIKU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291091" y="2758467"/>
            <a:ext cx="3014708" cy="542394"/>
          </a:xfrm>
        </p:spPr>
        <p:txBody>
          <a:bodyPr/>
          <a:lstStyle/>
          <a:p>
            <a:r>
              <a:rPr lang="hr-HR" dirty="0" smtClean="0"/>
              <a:t>PO POSTANKU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>
          <a:xfrm>
            <a:off x="827584" y="3429000"/>
            <a:ext cx="3017520" cy="1229896"/>
          </a:xfrm>
        </p:spPr>
        <p:txBody>
          <a:bodyPr/>
          <a:lstStyle/>
          <a:p>
            <a:pPr algn="ctr"/>
            <a:r>
              <a:rPr lang="hr-HR" dirty="0" smtClean="0"/>
              <a:t>stih</a:t>
            </a:r>
          </a:p>
          <a:p>
            <a:pPr algn="ctr"/>
            <a:r>
              <a:rPr lang="hr-HR" dirty="0" smtClean="0"/>
              <a:t>proza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294376" y="3463280"/>
            <a:ext cx="3017520" cy="1621904"/>
          </a:xfrm>
        </p:spPr>
        <p:txBody>
          <a:bodyPr/>
          <a:lstStyle/>
          <a:p>
            <a:pPr algn="ctr"/>
            <a:r>
              <a:rPr lang="hr-HR" dirty="0" smtClean="0"/>
              <a:t>usmena/narodna</a:t>
            </a:r>
          </a:p>
          <a:p>
            <a:pPr algn="ctr"/>
            <a:r>
              <a:rPr lang="hr-HR" dirty="0"/>
              <a:t>p</a:t>
            </a:r>
            <a:r>
              <a:rPr lang="hr-HR" dirty="0" smtClean="0"/>
              <a:t>isana/autorska</a:t>
            </a:r>
            <a:endParaRPr lang="hr-HR" dirty="0"/>
          </a:p>
        </p:txBody>
      </p:sp>
      <p:sp>
        <p:nvSpPr>
          <p:cNvPr id="8" name="Dijagram toka: Bušena vrpca 7"/>
          <p:cNvSpPr/>
          <p:nvPr/>
        </p:nvSpPr>
        <p:spPr>
          <a:xfrm>
            <a:off x="874238" y="1700807"/>
            <a:ext cx="7272808" cy="72008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- umjetnost riječi, iskaz u različitim oblicima književnih djela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80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" y="116632"/>
            <a:ext cx="892985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4624"/>
            <a:ext cx="8964488" cy="65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8087"/>
            <a:ext cx="9006393" cy="65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Prezentaciju izradila</a:t>
            </a:r>
          </a:p>
          <a:p>
            <a:r>
              <a:rPr lang="hr-HR" dirty="0" smtClean="0"/>
              <a:t>Vanja </a:t>
            </a:r>
            <a:r>
              <a:rPr lang="hr-HR" dirty="0" err="1" smtClean="0"/>
              <a:t>Selak</a:t>
            </a:r>
            <a:r>
              <a:rPr lang="hr-HR" dirty="0" smtClean="0"/>
              <a:t>, prof.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38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3000" dirty="0" smtClean="0"/>
              <a:t>Književnost prema srodnim temeljnim obilježjima dijelimo na </a:t>
            </a:r>
            <a:r>
              <a:rPr lang="hr-HR" sz="3000" b="1" dirty="0" smtClean="0"/>
              <a:t>tri književna roda</a:t>
            </a:r>
            <a:endParaRPr lang="hr-HR" sz="3000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7544" y="3902881"/>
            <a:ext cx="3017520" cy="542395"/>
          </a:xfrm>
        </p:spPr>
        <p:txBody>
          <a:bodyPr/>
          <a:lstStyle/>
          <a:p>
            <a:r>
              <a:rPr lang="hr-HR" dirty="0" smtClean="0"/>
              <a:t>LIRIKA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2987824" y="2348880"/>
            <a:ext cx="3014708" cy="542394"/>
          </a:xfrm>
        </p:spPr>
        <p:txBody>
          <a:bodyPr/>
          <a:lstStyle/>
          <a:p>
            <a:r>
              <a:rPr lang="hr-HR" dirty="0" smtClean="0"/>
              <a:t>EPIKA</a:t>
            </a:r>
            <a:endParaRPr lang="hr-HR" dirty="0"/>
          </a:p>
        </p:txBody>
      </p:sp>
      <p:sp>
        <p:nvSpPr>
          <p:cNvPr id="8" name="Rezervirano mjesto teksta 3"/>
          <p:cNvSpPr txBox="1">
            <a:spLocks/>
          </p:cNvSpPr>
          <p:nvPr/>
        </p:nvSpPr>
        <p:spPr>
          <a:xfrm>
            <a:off x="5436096" y="3789040"/>
            <a:ext cx="3014708" cy="5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Bradley Hand ITC TT-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DRAMA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62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07851" cy="65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LIRIKA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KNJIŽEVNI RODOVI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0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3312368"/>
          </a:xfrm>
        </p:spPr>
        <p:txBody>
          <a:bodyPr/>
          <a:lstStyle/>
          <a:p>
            <a:r>
              <a:rPr lang="hr-HR" sz="3200" b="1" dirty="0" smtClean="0">
                <a:solidFill>
                  <a:schemeClr val="accent1"/>
                </a:solidFill>
              </a:rPr>
              <a:t>Lirika - </a:t>
            </a:r>
            <a:r>
              <a:rPr lang="hr-HR" sz="2400" dirty="0"/>
              <a:t>k</a:t>
            </a:r>
            <a:r>
              <a:rPr lang="hr-HR" sz="2400" dirty="0" smtClean="0"/>
              <a:t>njiževni rod kojemu pripadaju književna djela u kojima su iskazani osjećaji, misli i doživljaji. 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Razlikujemo lirske pjesme prema tematici: </a:t>
            </a:r>
            <a:r>
              <a:rPr lang="hr-HR" sz="2400" dirty="0" smtClean="0">
                <a:solidFill>
                  <a:schemeClr val="accent1"/>
                </a:solidFill>
              </a:rPr>
              <a:t>pejsažne, šaljive, domoljubne, socijalne, misaone, religiozne, duhovne, … </a:t>
            </a:r>
            <a:br>
              <a:rPr lang="hr-HR" sz="2400" dirty="0" smtClean="0">
                <a:solidFill>
                  <a:schemeClr val="accent1"/>
                </a:solidFill>
              </a:rPr>
            </a:br>
            <a:r>
              <a:rPr lang="hr-HR" sz="2400" dirty="0" smtClean="0">
                <a:solidFill>
                  <a:schemeClr val="accent1"/>
                </a:solidFill>
              </a:rPr>
              <a:t/>
            </a:r>
            <a:br>
              <a:rPr lang="hr-HR" sz="2400" dirty="0" smtClean="0">
                <a:solidFill>
                  <a:schemeClr val="accent1"/>
                </a:solidFill>
              </a:rPr>
            </a:br>
            <a:r>
              <a:rPr lang="hr-HR" sz="2400" dirty="0" smtClean="0">
                <a:solidFill>
                  <a:schemeClr val="accent1"/>
                </a:solidFill>
              </a:rPr>
              <a:t/>
            </a:r>
            <a:br>
              <a:rPr lang="hr-HR" sz="2400" dirty="0" smtClean="0">
                <a:solidFill>
                  <a:schemeClr val="accent1"/>
                </a:solidFill>
              </a:rPr>
            </a:br>
            <a:r>
              <a:rPr lang="hr-HR" sz="2400" b="1" dirty="0" smtClean="0">
                <a:solidFill>
                  <a:schemeClr val="accent1"/>
                </a:solidFill>
              </a:rPr>
              <a:t>LIRSKA PJESMA</a:t>
            </a:r>
            <a:endParaRPr lang="hr-HR" sz="2400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95536" y="2960982"/>
            <a:ext cx="2880320" cy="133211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/>
              <a:t>U STIHU</a:t>
            </a:r>
          </a:p>
          <a:p>
            <a:pPr algn="ctr"/>
            <a:r>
              <a:rPr lang="hr-HR" dirty="0" smtClean="0"/>
              <a:t>Lirika je najčešće pisana u stihu.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796136" y="2975248"/>
            <a:ext cx="3024336" cy="131784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dirty="0" smtClean="0"/>
              <a:t>U PROZI</a:t>
            </a:r>
          </a:p>
          <a:p>
            <a:pPr algn="ctr"/>
            <a:r>
              <a:rPr lang="hr-HR" dirty="0"/>
              <a:t>p</a:t>
            </a:r>
            <a:r>
              <a:rPr lang="hr-HR" dirty="0" smtClean="0"/>
              <a:t>jesma u prozi</a:t>
            </a:r>
          </a:p>
          <a:p>
            <a:pPr algn="ctr"/>
            <a:r>
              <a:rPr lang="hr-HR" dirty="0"/>
              <a:t>l</a:t>
            </a:r>
            <a:r>
              <a:rPr lang="hr-HR" dirty="0" smtClean="0"/>
              <a:t>irska proza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553773" y="465313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1"/>
                </a:solidFill>
              </a:rPr>
              <a:t>Obilježja usmene/narodne pjesme</a:t>
            </a:r>
            <a:r>
              <a:rPr lang="hr-HR" sz="2400" dirty="0" smtClean="0">
                <a:solidFill>
                  <a:schemeClr val="accent1"/>
                </a:solidFill>
              </a:rPr>
              <a:t>: stalni epiteti, lirski deseterac, ponavljanje, izvođenje pjevanjem</a:t>
            </a:r>
            <a:endParaRPr lang="hr-HR" sz="2400" dirty="0">
              <a:solidFill>
                <a:schemeClr val="accent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53773" y="56612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1"/>
                </a:solidFill>
              </a:rPr>
              <a:t>Dijalektalno pjesništvo</a:t>
            </a:r>
            <a:r>
              <a:rPr lang="hr-HR" sz="2400" dirty="0" smtClean="0">
                <a:solidFill>
                  <a:schemeClr val="accent1"/>
                </a:solidFill>
              </a:rPr>
              <a:t>: čakavsko, kajkavsko, štokavsko</a:t>
            </a:r>
          </a:p>
          <a:p>
            <a:pPr algn="ctr"/>
            <a:r>
              <a:rPr lang="hr-HR" sz="2400" dirty="0" smtClean="0">
                <a:solidFill>
                  <a:schemeClr val="accent1"/>
                </a:solidFill>
              </a:rPr>
              <a:t>Obilježje: zavičajni motivi</a:t>
            </a:r>
            <a:endParaRPr lang="hr-H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188640"/>
            <a:ext cx="8041440" cy="760189"/>
          </a:xfrm>
        </p:spPr>
        <p:txBody>
          <a:bodyPr/>
          <a:lstStyle/>
          <a:p>
            <a:r>
              <a:rPr lang="hr-HR" sz="3600" b="1" dirty="0" smtClean="0">
                <a:solidFill>
                  <a:schemeClr val="accent1"/>
                </a:solidFill>
              </a:rPr>
              <a:t>Tradicionalne lirske vrste i oblici</a:t>
            </a:r>
            <a:endParaRPr lang="hr-HR" sz="3600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008997"/>
          </a:xfrm>
        </p:spPr>
        <p:txBody>
          <a:bodyPr>
            <a:normAutofit fontScale="92500" lnSpcReduction="10000"/>
          </a:bodyPr>
          <a:lstStyle/>
          <a:p>
            <a:r>
              <a:rPr lang="hr-HR" u="sng" dirty="0" err="1" smtClean="0">
                <a:solidFill>
                  <a:schemeClr val="accent1"/>
                </a:solidFill>
              </a:rPr>
              <a:t>Haiku</a:t>
            </a:r>
            <a:r>
              <a:rPr lang="hr-HR" u="sng" dirty="0" smtClean="0">
                <a:solidFill>
                  <a:schemeClr val="accent1"/>
                </a:solidFill>
              </a:rPr>
              <a:t> </a:t>
            </a:r>
            <a:r>
              <a:rPr lang="hr-HR" dirty="0" smtClean="0"/>
              <a:t>– kratka lirska pjesma podrijetlom iz Japana. Sastoji se od tri stiha u kojima prvi i treći stih imaju po pet, a drugi stih sedam slogova.</a:t>
            </a:r>
          </a:p>
          <a:p>
            <a:r>
              <a:rPr lang="hr-HR" u="sng" dirty="0" smtClean="0">
                <a:solidFill>
                  <a:schemeClr val="accent1"/>
                </a:solidFill>
              </a:rPr>
              <a:t>Sonet </a:t>
            </a:r>
            <a:r>
              <a:rPr lang="hr-HR" dirty="0" smtClean="0"/>
              <a:t>– sastoji se  od četiri strofe; dva katrena i dvije tercine</a:t>
            </a:r>
          </a:p>
          <a:p>
            <a:r>
              <a:rPr lang="hr-HR" u="sng" dirty="0" smtClean="0">
                <a:solidFill>
                  <a:schemeClr val="accent1"/>
                </a:solidFill>
              </a:rPr>
              <a:t>Himna</a:t>
            </a:r>
            <a:r>
              <a:rPr lang="hr-HR" dirty="0" smtClean="0"/>
              <a:t> – svečana pjesma posvećena veličanju naroda i domovine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>
                <a:hlinkClick r:id="rId2" tooltip="Romanca"/>
              </a:rPr>
              <a:t>R</a:t>
            </a:r>
            <a:r>
              <a:rPr lang="hr-HR" dirty="0" smtClean="0">
                <a:hlinkClick r:id="rId2" tooltip="Romanca"/>
              </a:rPr>
              <a:t>omanca</a:t>
            </a:r>
            <a:r>
              <a:rPr lang="hr-HR" dirty="0"/>
              <a:t> - pjesma na narodnome jeziku koja je uglavnom ljubavne tematike, </a:t>
            </a:r>
            <a:r>
              <a:rPr lang="hr-HR" dirty="0" smtClean="0"/>
              <a:t>karakterizira je </a:t>
            </a:r>
            <a:r>
              <a:rPr lang="hr-HR" dirty="0"/>
              <a:t>ubrzan ritam i vedar ton sa sretnim </a:t>
            </a:r>
            <a:r>
              <a:rPr lang="hr-HR" dirty="0" smtClean="0"/>
              <a:t>završetkom.</a:t>
            </a:r>
            <a:endParaRPr lang="hr-HR" dirty="0"/>
          </a:p>
          <a:p>
            <a:r>
              <a:rPr lang="hr-HR" dirty="0">
                <a:hlinkClick r:id="rId3" tooltip="Balada"/>
              </a:rPr>
              <a:t>B</a:t>
            </a:r>
            <a:r>
              <a:rPr lang="hr-HR" dirty="0" smtClean="0">
                <a:hlinkClick r:id="rId3" tooltip="Balada"/>
              </a:rPr>
              <a:t>alada</a:t>
            </a:r>
            <a:r>
              <a:rPr lang="hr-HR" dirty="0"/>
              <a:t> - pjesma koja pjeva o stradanjima i nesrećama, karakterizira ju polagan ritam i tužan ton s nesretnim </a:t>
            </a:r>
            <a:r>
              <a:rPr lang="hr-HR" dirty="0" smtClean="0"/>
              <a:t>završetkom (</a:t>
            </a:r>
            <a:r>
              <a:rPr lang="hr-HR" dirty="0"/>
              <a:t>tragična smrt junaka</a:t>
            </a:r>
            <a:r>
              <a:rPr lang="hr-HR" dirty="0" smtClean="0"/>
              <a:t>).</a:t>
            </a:r>
          </a:p>
          <a:p>
            <a:r>
              <a:rPr lang="hr-HR" dirty="0" smtClean="0"/>
              <a:t>Romanca i balada imaju uz obilježje lirike i elemente epike (događaje, likove, tijek radnje).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06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0189"/>
          </a:xfrm>
        </p:spPr>
        <p:txBody>
          <a:bodyPr/>
          <a:lstStyle/>
          <a:p>
            <a:r>
              <a:rPr lang="hr-HR" sz="3200" b="1" dirty="0" smtClean="0">
                <a:solidFill>
                  <a:schemeClr val="accent1"/>
                </a:solidFill>
              </a:rPr>
              <a:t>Lirska pjesma</a:t>
            </a:r>
            <a:endParaRPr lang="hr-HR" sz="3200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124744"/>
            <a:ext cx="806489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</a:rPr>
              <a:t>	Stih</a:t>
            </a:r>
            <a:r>
              <a:rPr lang="hr-HR" dirty="0" smtClean="0"/>
              <a:t> </a:t>
            </a:r>
            <a:r>
              <a:rPr lang="hr-HR" dirty="0"/>
              <a:t>- redak u pjesmi; po broju slogova: četverac, peterac, šesterac, </a:t>
            </a:r>
            <a:r>
              <a:rPr lang="hr-HR" dirty="0" smtClean="0"/>
              <a:t>…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</a:rPr>
              <a:t>	Strofa</a:t>
            </a:r>
            <a:r>
              <a:rPr lang="hr-HR" dirty="0" smtClean="0"/>
              <a:t> </a:t>
            </a:r>
            <a:r>
              <a:rPr lang="hr-HR" dirty="0"/>
              <a:t>– kitica: (dvostih/distih, </a:t>
            </a:r>
            <a:r>
              <a:rPr lang="hr-HR" dirty="0" err="1"/>
              <a:t>trostih</a:t>
            </a:r>
            <a:r>
              <a:rPr lang="hr-HR" dirty="0"/>
              <a:t>/tercet, </a:t>
            </a:r>
            <a:r>
              <a:rPr lang="hr-HR" dirty="0" err="1"/>
              <a:t>četverostih</a:t>
            </a:r>
            <a:r>
              <a:rPr lang="hr-HR" dirty="0"/>
              <a:t>/</a:t>
            </a:r>
            <a:r>
              <a:rPr lang="hr-HR" dirty="0" err="1"/>
              <a:t>katren</a:t>
            </a:r>
            <a:r>
              <a:rPr lang="hr-HR" dirty="0"/>
              <a:t>, </a:t>
            </a:r>
            <a:r>
              <a:rPr lang="hr-HR" dirty="0" smtClean="0"/>
              <a:t>…)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Vezani stih (rima)</a:t>
            </a:r>
          </a:p>
          <a:p>
            <a:pPr>
              <a:buFontTx/>
              <a:buChar char="-"/>
            </a:pPr>
            <a:r>
              <a:rPr lang="hr-HR" dirty="0"/>
              <a:t>Slobodan stih (bez rime)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</a:rPr>
              <a:t>	Rima</a:t>
            </a:r>
            <a:r>
              <a:rPr lang="hr-HR" dirty="0" smtClean="0"/>
              <a:t> </a:t>
            </a:r>
            <a:r>
              <a:rPr lang="hr-HR" dirty="0"/>
              <a:t>– glasovno podudaranje slogova na kraju stiha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/>
                </a:solidFill>
              </a:rPr>
              <a:t>Vrste rime</a:t>
            </a:r>
            <a:r>
              <a:rPr lang="hr-HR" dirty="0"/>
              <a:t>: parna </a:t>
            </a:r>
            <a:r>
              <a:rPr lang="hr-HR" dirty="0" err="1"/>
              <a:t>aa</a:t>
            </a:r>
            <a:r>
              <a:rPr lang="hr-HR" dirty="0"/>
              <a:t> </a:t>
            </a:r>
            <a:r>
              <a:rPr lang="hr-HR" dirty="0" err="1"/>
              <a:t>bb</a:t>
            </a:r>
            <a:r>
              <a:rPr lang="hr-HR" dirty="0"/>
              <a:t>; obgrljena </a:t>
            </a:r>
            <a:r>
              <a:rPr lang="hr-HR" dirty="0" err="1"/>
              <a:t>abba</a:t>
            </a:r>
            <a:r>
              <a:rPr lang="hr-HR" dirty="0"/>
              <a:t>; ukrštena </a:t>
            </a:r>
            <a:r>
              <a:rPr lang="hr-HR" dirty="0" err="1" smtClean="0"/>
              <a:t>abab</a:t>
            </a:r>
            <a:r>
              <a:rPr lang="hr-HR" dirty="0" smtClean="0"/>
              <a:t>; isprekidana </a:t>
            </a:r>
            <a:r>
              <a:rPr lang="hr-HR" dirty="0" err="1" smtClean="0"/>
              <a:t>abbcadb</a:t>
            </a:r>
            <a:r>
              <a:rPr lang="hr-HR" dirty="0" smtClean="0"/>
              <a:t>, …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</a:rPr>
              <a:t>	Tema </a:t>
            </a:r>
            <a:r>
              <a:rPr lang="hr-HR" dirty="0"/>
              <a:t>– ono o čemu se u djelu </a:t>
            </a:r>
            <a:r>
              <a:rPr lang="hr-HR" dirty="0" smtClean="0"/>
              <a:t>govori ( tematika: ljubavna, socijalna, domoljubna, pejsažna, …)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</a:rPr>
              <a:t>	Motiv</a:t>
            </a:r>
            <a:r>
              <a:rPr lang="hr-HR" dirty="0" smtClean="0"/>
              <a:t> </a:t>
            </a:r>
            <a:r>
              <a:rPr lang="hr-HR" dirty="0"/>
              <a:t>– najmanji dio teme sa samostalnim značenjem</a:t>
            </a:r>
          </a:p>
        </p:txBody>
      </p:sp>
    </p:spTree>
    <p:extLst>
      <p:ext uri="{BB962C8B-B14F-4D97-AF65-F5344CB8AC3E}">
        <p14:creationId xmlns:p14="http://schemas.microsoft.com/office/powerpoint/2010/main" val="26362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41440" cy="616173"/>
          </a:xfrm>
        </p:spPr>
        <p:txBody>
          <a:bodyPr/>
          <a:lstStyle/>
          <a:p>
            <a:r>
              <a:rPr lang="hr-HR" sz="3600" b="1" dirty="0" smtClean="0">
                <a:solidFill>
                  <a:schemeClr val="accent1"/>
                </a:solidFill>
              </a:rPr>
              <a:t>Pjesnička slika</a:t>
            </a:r>
            <a:endParaRPr lang="hr-HR" sz="3600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616624"/>
          </a:xfrm>
        </p:spPr>
        <p:txBody>
          <a:bodyPr>
            <a:normAutofit/>
          </a:bodyPr>
          <a:lstStyle/>
          <a:p>
            <a:pPr algn="ctr"/>
            <a:r>
              <a:rPr lang="hr-HR" sz="2200" b="1" u="sng" dirty="0" smtClean="0">
                <a:solidFill>
                  <a:schemeClr val="accent1"/>
                </a:solidFill>
              </a:rPr>
              <a:t>Pjesničke slike doživljavamo</a:t>
            </a:r>
            <a:r>
              <a:rPr lang="hr-HR" sz="2200" dirty="0" smtClean="0"/>
              <a:t>:  </a:t>
            </a:r>
          </a:p>
          <a:p>
            <a:pPr lvl="1" algn="ctr"/>
            <a:r>
              <a:rPr lang="hr-HR" dirty="0"/>
              <a:t>v</a:t>
            </a:r>
            <a:r>
              <a:rPr lang="hr-HR" dirty="0" smtClean="0"/>
              <a:t>idom – vizualne</a:t>
            </a:r>
          </a:p>
          <a:p>
            <a:pPr lvl="1" algn="ctr"/>
            <a:r>
              <a:rPr lang="hr-HR" dirty="0"/>
              <a:t>s</a:t>
            </a:r>
            <a:r>
              <a:rPr lang="hr-HR" dirty="0" smtClean="0"/>
              <a:t>luhom – auditivne</a:t>
            </a:r>
          </a:p>
          <a:p>
            <a:pPr lvl="1" algn="ctr"/>
            <a:r>
              <a:rPr lang="hr-HR" dirty="0"/>
              <a:t>n</a:t>
            </a:r>
            <a:r>
              <a:rPr lang="hr-HR" dirty="0" smtClean="0"/>
              <a:t>juhom – </a:t>
            </a:r>
            <a:r>
              <a:rPr lang="hr-HR" dirty="0" err="1" smtClean="0"/>
              <a:t>olfaktivne</a:t>
            </a:r>
            <a:endParaRPr lang="hr-HR" dirty="0" smtClean="0"/>
          </a:p>
          <a:p>
            <a:pPr lvl="1" algn="ctr"/>
            <a:r>
              <a:rPr lang="hr-HR" dirty="0"/>
              <a:t>d</a:t>
            </a:r>
            <a:r>
              <a:rPr lang="hr-HR" dirty="0" smtClean="0"/>
              <a:t>odirom – taktilne</a:t>
            </a:r>
          </a:p>
          <a:p>
            <a:pPr lvl="1" algn="ctr"/>
            <a:r>
              <a:rPr lang="hr-HR" dirty="0"/>
              <a:t>o</a:t>
            </a:r>
            <a:r>
              <a:rPr lang="hr-HR" dirty="0" smtClean="0"/>
              <a:t>kusom – </a:t>
            </a:r>
            <a:r>
              <a:rPr lang="hr-HR" dirty="0" err="1" smtClean="0"/>
              <a:t>gustativne</a:t>
            </a:r>
            <a:endParaRPr lang="hr-HR" dirty="0" smtClean="0"/>
          </a:p>
          <a:p>
            <a:pPr marL="329184" lvl="1" indent="0">
              <a:buNone/>
            </a:pPr>
            <a:endParaRPr lang="hr-HR" dirty="0" smtClean="0"/>
          </a:p>
          <a:p>
            <a:pPr lvl="1" algn="ctr"/>
            <a:r>
              <a:rPr lang="hr-HR" b="1" u="sng" dirty="0" smtClean="0">
                <a:solidFill>
                  <a:schemeClr val="accent1"/>
                </a:solidFill>
              </a:rPr>
              <a:t>Stilska izražajna sredstva:</a:t>
            </a:r>
          </a:p>
          <a:p>
            <a:pPr lvl="1" algn="ctr"/>
            <a:endParaRPr lang="hr-HR" dirty="0" smtClean="0">
              <a:solidFill>
                <a:schemeClr val="tx1"/>
              </a:solidFill>
            </a:endParaRPr>
          </a:p>
          <a:p>
            <a:pPr lvl="1"/>
            <a:r>
              <a:rPr lang="hr-HR" dirty="0" smtClean="0">
                <a:solidFill>
                  <a:schemeClr val="accent1"/>
                </a:solidFill>
              </a:rPr>
              <a:t>Metafora, personifikacija, hiperbola, onomatopeja, epiteti, asonanca, aliteracija, kontrast, gradacija, usporedba,…</a:t>
            </a:r>
          </a:p>
          <a:p>
            <a:pPr lvl="1" algn="ctr"/>
            <a:endParaRPr lang="hr-H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634</Words>
  <Application>Microsoft Office PowerPoint</Application>
  <PresentationFormat>Prikaz na zaslonu (4:3)</PresentationFormat>
  <Paragraphs>141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Sketchbook</vt:lpstr>
      <vt:lpstr>KNJIŽEVNOST</vt:lpstr>
      <vt:lpstr>KNJIŽEVNOST</vt:lpstr>
      <vt:lpstr> Književnost prema srodnim temeljnim obilježjima dijelimo na tri književna roda</vt:lpstr>
      <vt:lpstr>PowerPointova prezentacija</vt:lpstr>
      <vt:lpstr>LIRIKA</vt:lpstr>
      <vt:lpstr>Lirika - književni rod kojemu pripadaju književna djela u kojima su iskazani osjećaji, misli i doživljaji.   Razlikujemo lirske pjesme prema tematici: pejsažne, šaljive, domoljubne, socijalne, misaone, religiozne, duhovne, …    LIRSKA PJESMA</vt:lpstr>
      <vt:lpstr>Tradicionalne lirske vrste i oblici</vt:lpstr>
      <vt:lpstr>Lirska pjesma</vt:lpstr>
      <vt:lpstr>Pjesnička slika</vt:lpstr>
      <vt:lpstr>EPIKA</vt:lpstr>
      <vt:lpstr>Epika – književni rod kojemu pripadaju književna djela u kojima je ispričana radnja u kojoj sudjeluju likovi, a događa se u vremenu i na nekome mjestu.</vt:lpstr>
      <vt:lpstr>EPIKA</vt:lpstr>
      <vt:lpstr>Obilježja proznoga teksta</vt:lpstr>
      <vt:lpstr>Kompozicija</vt:lpstr>
      <vt:lpstr>DRAMA</vt:lpstr>
      <vt:lpstr>Drama - književni rod kojemu pripadaju književna djela utemeljena na dramskome sukobu, napisana u obliku dijaloga (monologa), u stihu ili prozi, a namijenjena scenskoj izvedbi.</vt:lpstr>
      <vt:lpstr>Obilježja dramskoga teksta</vt:lpstr>
      <vt:lpstr>Scenska izvedba dramskoga teksta</vt:lpstr>
      <vt:lpstr>Kazalište  - mjesto u kojem se izvode/prikazuju na sceni različita dramska djela (drame, komedije, tragedije) te opere, operete i mjuzikli koji pripadaju glazbeno-scenskim djelima.</vt:lpstr>
      <vt:lpstr>PowerPointova prezentacija</vt:lpstr>
      <vt:lpstr>PowerPointova prezentacija</vt:lpstr>
      <vt:lpstr>PowerPointova prezentacija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KNJIŽEVNOST</dc:title>
  <dc:creator>Vanja Selak</dc:creator>
  <cp:lastModifiedBy>Vanja Selak</cp:lastModifiedBy>
  <cp:revision>22</cp:revision>
  <dcterms:created xsi:type="dcterms:W3CDTF">2014-11-13T10:01:34Z</dcterms:created>
  <dcterms:modified xsi:type="dcterms:W3CDTF">2014-11-17T10:56:25Z</dcterms:modified>
</cp:coreProperties>
</file>