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1_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spcBef>
                <a:spcPts val="672"/>
              </a:spcBef>
              <a:spcAft>
                <a:spcPts val="600"/>
              </a:spcAft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84E3E-EFA3-48E9-81C1-817A83957EA9}" type="datetimeFigureOut">
              <a:rPr lang="hr-HR" smtClean="0"/>
              <a:t>29.3.2021.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CBAD32-1DBC-4E58-BE45-E634B7BD2C90}" type="slidenum">
              <a:rPr lang="hr-HR" smtClean="0"/>
              <a:t>‹#›</a:t>
            </a:fld>
            <a:endParaRPr lang="hr-HR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2784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3/29/2021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20BA082-C38A-49BB-B960-F28F135C9F8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REČENIČNI DIJELOVI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4CFE5211-753C-4E28-B6F9-F8487140101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Služba riječi u rečenici</a:t>
            </a:r>
          </a:p>
          <a:p>
            <a:r>
              <a:rPr lang="hr-HR" dirty="0"/>
              <a:t>Vježba – 1 školski sat</a:t>
            </a:r>
          </a:p>
        </p:txBody>
      </p:sp>
    </p:spTree>
    <p:extLst>
      <p:ext uri="{BB962C8B-B14F-4D97-AF65-F5344CB8AC3E}">
        <p14:creationId xmlns:p14="http://schemas.microsoft.com/office/powerpoint/2010/main" val="2329385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CC7B103-CC30-4C76-BB1D-81D4EFE8A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RIJEČI</a:t>
            </a:r>
          </a:p>
        </p:txBody>
      </p:sp>
      <p:sp>
        <p:nvSpPr>
          <p:cNvPr id="3" name="Rezervirano mjesto teksta 2">
            <a:extLst>
              <a:ext uri="{FF2B5EF4-FFF2-40B4-BE49-F238E27FC236}">
                <a16:creationId xmlns:a16="http://schemas.microsoft.com/office/drawing/2014/main" id="{41C20E8E-1186-4166-BEE5-904C6255B0D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r-HR" dirty="0"/>
              <a:t>VRSTA RIJEČI	</a:t>
            </a:r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9592CDDE-18BC-4964-8592-C6635A793846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hr-HR" dirty="0"/>
              <a:t>PROMJENJIVE</a:t>
            </a:r>
          </a:p>
          <a:p>
            <a:pPr lvl="1"/>
            <a:r>
              <a:rPr lang="hr-HR" dirty="0"/>
              <a:t>imenice, zamjenice, pridjevi, brojevi, glagoli</a:t>
            </a:r>
          </a:p>
          <a:p>
            <a:r>
              <a:rPr lang="hr-HR" dirty="0"/>
              <a:t>NEPROMJENJIVE</a:t>
            </a:r>
          </a:p>
          <a:p>
            <a:pPr lvl="1"/>
            <a:r>
              <a:rPr lang="hr-HR" dirty="0"/>
              <a:t>prilozi, prijedlozi, veznici usklici čestice</a:t>
            </a:r>
          </a:p>
        </p:txBody>
      </p:sp>
      <p:sp>
        <p:nvSpPr>
          <p:cNvPr id="5" name="Rezervirano mjesto teksta 4">
            <a:extLst>
              <a:ext uri="{FF2B5EF4-FFF2-40B4-BE49-F238E27FC236}">
                <a16:creationId xmlns:a16="http://schemas.microsoft.com/office/drawing/2014/main" id="{4399AE1A-AF81-495A-8542-89534F5144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hr-HR" dirty="0"/>
              <a:t>SLUŽBA RIJEČI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2F2501A5-C29F-455D-9549-1D700B16F9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12285" y="3243262"/>
            <a:ext cx="4986689" cy="2632605"/>
          </a:xfrm>
        </p:spPr>
        <p:txBody>
          <a:bodyPr numCol="2"/>
          <a:lstStyle/>
          <a:p>
            <a:r>
              <a:rPr lang="hr-HR" dirty="0"/>
              <a:t>predikat</a:t>
            </a:r>
          </a:p>
          <a:p>
            <a:r>
              <a:rPr lang="hr-HR" dirty="0"/>
              <a:t>subjekt</a:t>
            </a:r>
          </a:p>
          <a:p>
            <a:r>
              <a:rPr lang="hr-HR" dirty="0"/>
              <a:t>objekt</a:t>
            </a:r>
          </a:p>
          <a:p>
            <a:r>
              <a:rPr lang="hr-HR" dirty="0"/>
              <a:t>atribut</a:t>
            </a:r>
          </a:p>
          <a:p>
            <a:r>
              <a:rPr lang="hr-HR" dirty="0"/>
              <a:t>apozicija</a:t>
            </a:r>
          </a:p>
          <a:p>
            <a:r>
              <a:rPr lang="hr-HR" dirty="0"/>
              <a:t>priložne oznake:</a:t>
            </a:r>
          </a:p>
          <a:p>
            <a:pPr lvl="1"/>
            <a:r>
              <a:rPr lang="hr-HR" dirty="0"/>
              <a:t>mjesta (POM)</a:t>
            </a:r>
          </a:p>
          <a:p>
            <a:pPr lvl="1"/>
            <a:r>
              <a:rPr lang="hr-HR" dirty="0"/>
              <a:t>vremena (POV)</a:t>
            </a:r>
          </a:p>
          <a:p>
            <a:pPr lvl="1"/>
            <a:r>
              <a:rPr lang="hr-HR" dirty="0"/>
              <a:t>načina (PON)</a:t>
            </a:r>
          </a:p>
          <a:p>
            <a:pPr lvl="1"/>
            <a:r>
              <a:rPr lang="hr-HR" dirty="0"/>
              <a:t>uzroka (POU)</a:t>
            </a:r>
          </a:p>
        </p:txBody>
      </p:sp>
    </p:spTree>
    <p:extLst>
      <p:ext uri="{BB962C8B-B14F-4D97-AF65-F5344CB8AC3E}">
        <p14:creationId xmlns:p14="http://schemas.microsoft.com/office/powerpoint/2010/main" val="32953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9428627C-FFB3-4C80-9E65-8FCB5AA59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rmAutofit/>
          </a:bodyPr>
          <a:lstStyle/>
          <a:p>
            <a:r>
              <a:rPr lang="hr-HR" dirty="0">
                <a:solidFill>
                  <a:srgbClr val="404040"/>
                </a:solidFill>
              </a:rPr>
              <a:t>PREDIKAT (jezgra rečenice)</a:t>
            </a:r>
          </a:p>
          <a:p>
            <a:pPr lvl="1"/>
            <a:r>
              <a:rPr lang="hr-HR" dirty="0">
                <a:solidFill>
                  <a:srgbClr val="404040"/>
                </a:solidFill>
              </a:rPr>
              <a:t>imenski predikat</a:t>
            </a:r>
          </a:p>
          <a:p>
            <a:pPr lvl="2"/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pomoćni glagol </a:t>
            </a:r>
            <a:r>
              <a:rPr lang="hr-HR" dirty="0">
                <a:solidFill>
                  <a:srgbClr val="404040"/>
                </a:solidFill>
              </a:rPr>
              <a:t>+ imenska riječ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(imenica, zamjenica, pridjev, broj)</a:t>
            </a:r>
          </a:p>
          <a:p>
            <a:pPr lvl="2"/>
            <a:r>
              <a:rPr lang="hr-HR" dirty="0">
                <a:solidFill>
                  <a:srgbClr val="404040"/>
                </a:solidFill>
              </a:rPr>
              <a:t>Ivica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je</a:t>
            </a:r>
            <a:r>
              <a:rPr lang="hr-HR" dirty="0">
                <a:solidFill>
                  <a:srgbClr val="404040"/>
                </a:solidFill>
              </a:rPr>
              <a:t>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učenik/naš/dobar/prvi.</a:t>
            </a:r>
          </a:p>
          <a:p>
            <a:pPr lvl="1"/>
            <a:r>
              <a:rPr lang="hr-HR" dirty="0">
                <a:solidFill>
                  <a:srgbClr val="404040"/>
                </a:solidFill>
              </a:rPr>
              <a:t>glagolski predikat </a:t>
            </a:r>
            <a:r>
              <a:rPr lang="hr-HR" b="1" dirty="0">
                <a:solidFill>
                  <a:schemeClr val="accent3">
                    <a:lumMod val="75000"/>
                  </a:schemeClr>
                </a:solidFill>
              </a:rPr>
              <a:t>(glagoli)</a:t>
            </a:r>
          </a:p>
          <a:p>
            <a:pPr lvl="2"/>
            <a:r>
              <a:rPr lang="hr-HR" dirty="0">
                <a:solidFill>
                  <a:srgbClr val="404040"/>
                </a:solidFill>
              </a:rPr>
              <a:t>Ivica </a:t>
            </a:r>
            <a:r>
              <a:rPr lang="hr-HR" b="1" dirty="0">
                <a:solidFill>
                  <a:schemeClr val="accent3">
                    <a:lumMod val="75000"/>
                  </a:schemeClr>
                </a:solidFill>
              </a:rPr>
              <a:t>piše/uči/trči …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579A8C74-D3F5-4F90-9C89-148C46F992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hr-HR" sz="3000" dirty="0">
                <a:solidFill>
                  <a:srgbClr val="FFFFFF"/>
                </a:solidFill>
              </a:rPr>
              <a:t>REČENIČNI DIJELOVI</a:t>
            </a:r>
          </a:p>
        </p:txBody>
      </p:sp>
    </p:spTree>
    <p:extLst>
      <p:ext uri="{BB962C8B-B14F-4D97-AF65-F5344CB8AC3E}">
        <p14:creationId xmlns:p14="http://schemas.microsoft.com/office/powerpoint/2010/main" val="11921510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688F39D5-AC3C-41F9-AA83-ABEB6592A3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rmAutofit/>
          </a:bodyPr>
          <a:lstStyle/>
          <a:p>
            <a:r>
              <a:rPr lang="hr-HR" dirty="0">
                <a:solidFill>
                  <a:srgbClr val="404040"/>
                </a:solidFill>
              </a:rPr>
              <a:t>SUBJEKT – vršitelj radnje; imenica ili zamjenica u nominativu</a:t>
            </a:r>
          </a:p>
          <a:p>
            <a:pPr lvl="1"/>
            <a:r>
              <a:rPr lang="hr-HR" b="1" dirty="0">
                <a:solidFill>
                  <a:schemeClr val="accent4">
                    <a:lumMod val="75000"/>
                  </a:schemeClr>
                </a:solidFill>
              </a:rPr>
              <a:t>Ivica</a:t>
            </a:r>
            <a:r>
              <a:rPr lang="hr-HR" dirty="0">
                <a:solidFill>
                  <a:srgbClr val="404040"/>
                </a:solidFill>
              </a:rPr>
              <a:t> piše. </a:t>
            </a:r>
          </a:p>
          <a:p>
            <a:pPr lvl="1"/>
            <a:r>
              <a:rPr lang="hr-HR" b="1" dirty="0">
                <a:solidFill>
                  <a:schemeClr val="accent4">
                    <a:lumMod val="75000"/>
                  </a:schemeClr>
                </a:solidFill>
              </a:rPr>
              <a:t>Ana</a:t>
            </a:r>
            <a:r>
              <a:rPr lang="hr-HR" dirty="0">
                <a:solidFill>
                  <a:srgbClr val="404040"/>
                </a:solidFill>
              </a:rPr>
              <a:t> je pisala.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BF904B9A-7052-4817-A1A8-33BAF787F5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hr-HR" sz="3000" dirty="0">
                <a:solidFill>
                  <a:srgbClr val="FFFFFF"/>
                </a:solidFill>
              </a:rPr>
              <a:t>REČENIČNI DIJELOVI</a:t>
            </a:r>
          </a:p>
        </p:txBody>
      </p:sp>
    </p:spTree>
    <p:extLst>
      <p:ext uri="{BB962C8B-B14F-4D97-AF65-F5344CB8AC3E}">
        <p14:creationId xmlns:p14="http://schemas.microsoft.com/office/powerpoint/2010/main" val="36579162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EDBB9FB-7595-4F73-8373-D6E860FF4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0543" y="1016924"/>
            <a:ext cx="6702433" cy="4398041"/>
          </a:xfrm>
        </p:spPr>
        <p:txBody>
          <a:bodyPr anchor="ctr">
            <a:normAutofit/>
          </a:bodyPr>
          <a:lstStyle/>
          <a:p>
            <a:r>
              <a:rPr lang="hr-HR" b="1" dirty="0">
                <a:solidFill>
                  <a:srgbClr val="404040"/>
                </a:solidFill>
              </a:rPr>
              <a:t>OBJEKT – predmet glagolske radnje</a:t>
            </a:r>
          </a:p>
          <a:p>
            <a:pPr lvl="1"/>
            <a:r>
              <a:rPr lang="hr-HR" b="1" dirty="0">
                <a:solidFill>
                  <a:schemeClr val="accent4">
                    <a:lumMod val="75000"/>
                  </a:schemeClr>
                </a:solidFill>
              </a:rPr>
              <a:t>IZRAVNI OBJEKT – dolazi uz prijelazne glagole</a:t>
            </a:r>
          </a:p>
          <a:p>
            <a:pPr lvl="2"/>
            <a:r>
              <a:rPr lang="hr-HR" dirty="0">
                <a:solidFill>
                  <a:srgbClr val="404040"/>
                </a:solidFill>
              </a:rPr>
              <a:t>imenica ili zamjenica u akuzativu</a:t>
            </a:r>
          </a:p>
          <a:p>
            <a:pPr lvl="2"/>
            <a:r>
              <a:rPr lang="hr-HR" dirty="0">
                <a:solidFill>
                  <a:srgbClr val="404040"/>
                </a:solidFill>
              </a:rPr>
              <a:t>imenica ili zamjenica u genitivu koji je zamjenjiv akuzativom</a:t>
            </a:r>
          </a:p>
          <a:p>
            <a:pPr lvl="3"/>
            <a:r>
              <a:rPr lang="hr-HR" dirty="0">
                <a:solidFill>
                  <a:srgbClr val="404040"/>
                </a:solidFill>
              </a:rPr>
              <a:t>Čitam </a:t>
            </a:r>
            <a:r>
              <a:rPr lang="hr-HR" b="1" dirty="0">
                <a:solidFill>
                  <a:schemeClr val="accent4">
                    <a:lumMod val="75000"/>
                  </a:schemeClr>
                </a:solidFill>
              </a:rPr>
              <a:t>knjigu</a:t>
            </a:r>
            <a:r>
              <a:rPr lang="hr-HR" dirty="0">
                <a:solidFill>
                  <a:srgbClr val="404040"/>
                </a:solidFill>
              </a:rPr>
              <a:t>. (imenica u akuzativu)</a:t>
            </a:r>
          </a:p>
          <a:p>
            <a:pPr lvl="3"/>
            <a:r>
              <a:rPr lang="hr-HR" dirty="0">
                <a:solidFill>
                  <a:srgbClr val="404040"/>
                </a:solidFill>
              </a:rPr>
              <a:t>Uzmi </a:t>
            </a:r>
            <a:r>
              <a:rPr lang="hr-HR" b="1" dirty="0">
                <a:solidFill>
                  <a:schemeClr val="accent4">
                    <a:lumMod val="75000"/>
                  </a:schemeClr>
                </a:solidFill>
              </a:rPr>
              <a:t>vode</a:t>
            </a:r>
            <a:r>
              <a:rPr lang="hr-HR" dirty="0">
                <a:solidFill>
                  <a:srgbClr val="404040"/>
                </a:solidFill>
              </a:rPr>
              <a:t>. (imenica u genitivu koji je zamjenjiv akuzativu)</a:t>
            </a:r>
          </a:p>
          <a:p>
            <a:pPr lvl="1"/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NEIZRAVNI OBJEKT – dolazi uz neprijelazne glagole</a:t>
            </a:r>
          </a:p>
          <a:p>
            <a:pPr lvl="2"/>
            <a:r>
              <a:rPr lang="hr-HR" dirty="0">
                <a:solidFill>
                  <a:srgbClr val="404040"/>
                </a:solidFill>
              </a:rPr>
              <a:t>imenica ili zamjenica u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genitivu, dativu, lokativu i instrumentalu</a:t>
            </a:r>
          </a:p>
          <a:p>
            <a:pPr lvl="3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Bojim se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neuspjeha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Prilazim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kupcu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Razgovaram o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tebi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lvl="2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objekt u akuzativu s prijedlogom</a:t>
            </a:r>
          </a:p>
          <a:p>
            <a:pPr lvl="3"/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Vjerujem </a:t>
            </a:r>
            <a:r>
              <a:rPr lang="hr-H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tebe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Utječe</a:t>
            </a:r>
            <a:r>
              <a:rPr lang="hr-H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na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rad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 ulazim </a:t>
            </a:r>
            <a:r>
              <a:rPr lang="hr-HR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u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kuću</a:t>
            </a:r>
            <a:r>
              <a:rPr lang="hr-H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CF5C9A9-CB5D-4916-946F-A2FE1DB2A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hr-HR" sz="3000" dirty="0">
                <a:solidFill>
                  <a:srgbClr val="FFFFFF"/>
                </a:solidFill>
              </a:rPr>
              <a:t>REČENIČNI DIJELOVI</a:t>
            </a:r>
          </a:p>
        </p:txBody>
      </p:sp>
    </p:spTree>
    <p:extLst>
      <p:ext uri="{BB962C8B-B14F-4D97-AF65-F5344CB8AC3E}">
        <p14:creationId xmlns:p14="http://schemas.microsoft.com/office/powerpoint/2010/main" val="97915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EDBB9FB-7595-4F73-8373-D6E860FF4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rmAutofit/>
          </a:bodyPr>
          <a:lstStyle/>
          <a:p>
            <a:r>
              <a:rPr lang="hr-HR" dirty="0">
                <a:solidFill>
                  <a:srgbClr val="404040"/>
                </a:solidFill>
              </a:rPr>
              <a:t>PRILOŽNE OZNAKE</a:t>
            </a:r>
          </a:p>
          <a:p>
            <a:pPr lvl="1"/>
            <a:r>
              <a:rPr lang="hr-HR" dirty="0">
                <a:solidFill>
                  <a:srgbClr val="404040"/>
                </a:solidFill>
              </a:rPr>
              <a:t>MJESTA (POM) – Gdje? Kamo? Kuda? Odakle? Dokle?</a:t>
            </a:r>
          </a:p>
          <a:p>
            <a:pPr lvl="2"/>
            <a:r>
              <a:rPr lang="hr-HR" dirty="0">
                <a:solidFill>
                  <a:srgbClr val="404040"/>
                </a:solidFill>
              </a:rPr>
              <a:t>Idemo </a:t>
            </a:r>
            <a:r>
              <a:rPr lang="hr-HR" b="1" dirty="0">
                <a:solidFill>
                  <a:schemeClr val="accent4">
                    <a:lumMod val="75000"/>
                  </a:schemeClr>
                </a:solidFill>
              </a:rPr>
              <a:t>u školu</a:t>
            </a:r>
            <a:r>
              <a:rPr lang="hr-HR" dirty="0">
                <a:solidFill>
                  <a:srgbClr val="404040"/>
                </a:solidFill>
              </a:rPr>
              <a:t>.</a:t>
            </a:r>
          </a:p>
          <a:p>
            <a:pPr lvl="1"/>
            <a:r>
              <a:rPr lang="hr-HR" dirty="0">
                <a:solidFill>
                  <a:srgbClr val="404040"/>
                </a:solidFill>
              </a:rPr>
              <a:t>VREMENA (POV) – Kad? Otkad? Dokad?</a:t>
            </a:r>
          </a:p>
          <a:p>
            <a:pPr lvl="2"/>
            <a:r>
              <a:rPr lang="hr-HR" dirty="0">
                <a:solidFill>
                  <a:srgbClr val="404040"/>
                </a:solidFill>
              </a:rPr>
              <a:t>Naučit ću </a:t>
            </a:r>
            <a:r>
              <a:rPr lang="hr-HR" b="1" dirty="0">
                <a:solidFill>
                  <a:schemeClr val="accent4">
                    <a:lumMod val="75000"/>
                  </a:schemeClr>
                </a:solidFill>
              </a:rPr>
              <a:t>do sutra</a:t>
            </a:r>
            <a:r>
              <a:rPr lang="hr-HR" dirty="0">
                <a:solidFill>
                  <a:srgbClr val="404040"/>
                </a:solidFill>
              </a:rPr>
              <a:t>.</a:t>
            </a:r>
          </a:p>
          <a:p>
            <a:pPr lvl="1"/>
            <a:r>
              <a:rPr lang="hr-HR" dirty="0">
                <a:solidFill>
                  <a:srgbClr val="404040"/>
                </a:solidFill>
              </a:rPr>
              <a:t>NAČINA (PON) – Kako?</a:t>
            </a:r>
          </a:p>
          <a:p>
            <a:pPr lvl="2"/>
            <a:r>
              <a:rPr lang="hr-HR" b="1" dirty="0">
                <a:solidFill>
                  <a:schemeClr val="accent4">
                    <a:lumMod val="75000"/>
                  </a:schemeClr>
                </a:solidFill>
              </a:rPr>
              <a:t>Strpljivo</a:t>
            </a:r>
            <a:r>
              <a:rPr lang="hr-HR" dirty="0">
                <a:solidFill>
                  <a:srgbClr val="404040"/>
                </a:solidFill>
              </a:rPr>
              <a:t> učim.</a:t>
            </a:r>
          </a:p>
          <a:p>
            <a:pPr lvl="1"/>
            <a:r>
              <a:rPr lang="hr-HR" dirty="0">
                <a:solidFill>
                  <a:srgbClr val="404040"/>
                </a:solidFill>
              </a:rPr>
              <a:t>UZROKA (POU) – Zašto? Zbog čega?</a:t>
            </a:r>
          </a:p>
          <a:p>
            <a:pPr lvl="2"/>
            <a:r>
              <a:rPr lang="hr-HR" dirty="0">
                <a:solidFill>
                  <a:srgbClr val="404040"/>
                </a:solidFill>
              </a:rPr>
              <a:t>Plačem </a:t>
            </a:r>
            <a:r>
              <a:rPr lang="hr-HR" b="1" dirty="0">
                <a:solidFill>
                  <a:schemeClr val="accent4">
                    <a:lumMod val="75000"/>
                  </a:schemeClr>
                </a:solidFill>
              </a:rPr>
              <a:t>od sreće</a:t>
            </a:r>
            <a:r>
              <a:rPr lang="hr-HR" dirty="0">
                <a:solidFill>
                  <a:srgbClr val="404040"/>
                </a:solidFill>
              </a:rPr>
              <a:t>.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CF5C9A9-CB5D-4916-946F-A2FE1DB2A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hr-HR" sz="3000" dirty="0">
                <a:solidFill>
                  <a:srgbClr val="FFFFFF"/>
                </a:solidFill>
              </a:rPr>
              <a:t>REČENIČNI DIJELOVI</a:t>
            </a:r>
          </a:p>
        </p:txBody>
      </p:sp>
    </p:spTree>
    <p:extLst>
      <p:ext uri="{BB962C8B-B14F-4D97-AF65-F5344CB8AC3E}">
        <p14:creationId xmlns:p14="http://schemas.microsoft.com/office/powerpoint/2010/main" val="22696220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EDBB9FB-7595-4F73-8373-D6E860FF4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7195930" cy="4903304"/>
          </a:xfrm>
        </p:spPr>
        <p:txBody>
          <a:bodyPr anchor="ctr">
            <a:normAutofit/>
          </a:bodyPr>
          <a:lstStyle/>
          <a:p>
            <a:r>
              <a:rPr lang="hr-HR" dirty="0">
                <a:solidFill>
                  <a:srgbClr val="404040"/>
                </a:solidFill>
              </a:rPr>
              <a:t>ATRIBUT – dodatak imenici</a:t>
            </a:r>
          </a:p>
          <a:p>
            <a:pPr lvl="1"/>
            <a:r>
              <a:rPr lang="hr-HR" dirty="0">
                <a:solidFill>
                  <a:srgbClr val="404040"/>
                </a:solidFill>
              </a:rPr>
              <a:t>Vrste atributa</a:t>
            </a:r>
          </a:p>
          <a:p>
            <a:pPr lvl="3"/>
            <a:r>
              <a:rPr lang="hr-HR" dirty="0">
                <a:solidFill>
                  <a:srgbClr val="404040"/>
                </a:solidFill>
              </a:rPr>
              <a:t>PRIDJEVNI ATRIBUT</a:t>
            </a:r>
          </a:p>
          <a:p>
            <a:pPr lvl="4"/>
            <a:r>
              <a:rPr lang="hr-HR" dirty="0">
                <a:solidFill>
                  <a:srgbClr val="404040"/>
                </a:solidFill>
              </a:rPr>
              <a:t>izrečen </a:t>
            </a:r>
            <a:r>
              <a:rPr lang="hr-HR" b="1" dirty="0">
                <a:solidFill>
                  <a:schemeClr val="accent4">
                    <a:lumMod val="75000"/>
                  </a:schemeClr>
                </a:solidFill>
              </a:rPr>
              <a:t>pridjevom, zamjenicom ili brojem </a:t>
            </a:r>
            <a:r>
              <a:rPr lang="hr-HR" dirty="0">
                <a:solidFill>
                  <a:schemeClr val="tx2"/>
                </a:solidFill>
              </a:rPr>
              <a:t>ispred imenice</a:t>
            </a:r>
            <a:endParaRPr lang="hr-HR" b="1" dirty="0">
              <a:solidFill>
                <a:schemeClr val="accent4">
                  <a:lumMod val="75000"/>
                </a:schemeClr>
              </a:solidFill>
            </a:endParaRPr>
          </a:p>
          <a:p>
            <a:pPr lvl="5"/>
            <a:r>
              <a:rPr lang="hr-HR" b="1" dirty="0">
                <a:solidFill>
                  <a:schemeClr val="accent4">
                    <a:lumMod val="75000"/>
                  </a:schemeClr>
                </a:solidFill>
              </a:rPr>
              <a:t>lijepa naša prva </a:t>
            </a:r>
            <a:r>
              <a:rPr lang="hr-HR" b="1" dirty="0">
                <a:solidFill>
                  <a:srgbClr val="404040"/>
                </a:solidFill>
              </a:rPr>
              <a:t>kuća</a:t>
            </a:r>
            <a:endParaRPr lang="hr-HR" dirty="0">
              <a:solidFill>
                <a:srgbClr val="404040"/>
              </a:solidFill>
            </a:endParaRPr>
          </a:p>
          <a:p>
            <a:pPr lvl="3"/>
            <a:r>
              <a:rPr lang="hr-HR" dirty="0">
                <a:solidFill>
                  <a:srgbClr val="404040"/>
                </a:solidFill>
              </a:rPr>
              <a:t>IMENIČKI ATRIBUT</a:t>
            </a:r>
          </a:p>
          <a:p>
            <a:pPr lvl="4"/>
            <a:r>
              <a:rPr lang="hr-HR" dirty="0">
                <a:solidFill>
                  <a:srgbClr val="404040"/>
                </a:solidFill>
              </a:rPr>
              <a:t>izrečen je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imenicom u genitivu </a:t>
            </a:r>
            <a:r>
              <a:rPr lang="hr-HR" dirty="0">
                <a:solidFill>
                  <a:srgbClr val="404040"/>
                </a:solidFill>
              </a:rPr>
              <a:t>i nalazi se iza imenice</a:t>
            </a:r>
          </a:p>
          <a:p>
            <a:pPr lvl="5"/>
            <a:r>
              <a:rPr lang="hr-HR" dirty="0">
                <a:solidFill>
                  <a:srgbClr val="404040"/>
                </a:solidFill>
              </a:rPr>
              <a:t>komad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kolača</a:t>
            </a:r>
          </a:p>
          <a:p>
            <a:pPr lvl="5"/>
            <a:r>
              <a:rPr lang="hr-HR" dirty="0">
                <a:solidFill>
                  <a:schemeClr val="tx2"/>
                </a:solidFill>
              </a:rPr>
              <a:t>list</a:t>
            </a:r>
            <a:r>
              <a:rPr lang="hr-HR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papira</a:t>
            </a:r>
          </a:p>
          <a:p>
            <a:pPr lvl="5"/>
            <a:endParaRPr lang="hr-HR" dirty="0">
              <a:solidFill>
                <a:schemeClr val="tx2"/>
              </a:solidFill>
            </a:endParaRPr>
          </a:p>
          <a:p>
            <a:pPr lvl="4"/>
            <a:endParaRPr lang="hr-HR" dirty="0">
              <a:solidFill>
                <a:srgbClr val="404040"/>
              </a:solidFill>
            </a:endParaRP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CF5C9A9-CB5D-4916-946F-A2FE1DB2A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hr-HR" sz="3000" dirty="0">
                <a:solidFill>
                  <a:srgbClr val="FFFFFF"/>
                </a:solidFill>
              </a:rPr>
              <a:t>REČENIČNI DIJELOVI</a:t>
            </a:r>
          </a:p>
        </p:txBody>
      </p:sp>
    </p:spTree>
    <p:extLst>
      <p:ext uri="{BB962C8B-B14F-4D97-AF65-F5344CB8AC3E}">
        <p14:creationId xmlns:p14="http://schemas.microsoft.com/office/powerpoint/2010/main" val="22650985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8EDBB9FB-7595-4F73-8373-D6E860FF40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7810" y="477078"/>
            <a:ext cx="7362358" cy="5724939"/>
          </a:xfrm>
        </p:spPr>
        <p:txBody>
          <a:bodyPr anchor="ctr">
            <a:normAutofit/>
          </a:bodyPr>
          <a:lstStyle/>
          <a:p>
            <a:r>
              <a:rPr lang="hr-HR" dirty="0">
                <a:solidFill>
                  <a:srgbClr val="404040"/>
                </a:solidFill>
              </a:rPr>
              <a:t>APOZICIJA – imenički dodatak</a:t>
            </a:r>
          </a:p>
          <a:p>
            <a:pPr lvl="1"/>
            <a:r>
              <a:rPr lang="hr-HR" dirty="0">
                <a:solidFill>
                  <a:srgbClr val="404040"/>
                </a:solidFill>
              </a:rPr>
              <a:t>pobliže određuje drugu imenicu</a:t>
            </a:r>
          </a:p>
          <a:p>
            <a:pPr lvl="1"/>
            <a:r>
              <a:rPr lang="hr-HR" dirty="0">
                <a:solidFill>
                  <a:srgbClr val="404040"/>
                </a:solidFill>
              </a:rPr>
              <a:t>slaže se u padežu s drugom imenicom</a:t>
            </a:r>
          </a:p>
          <a:p>
            <a:pPr lvl="2"/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profesorica</a:t>
            </a:r>
            <a:r>
              <a:rPr lang="hr-HR" dirty="0">
                <a:solidFill>
                  <a:srgbClr val="404040"/>
                </a:solidFill>
              </a:rPr>
              <a:t> Vanja</a:t>
            </a:r>
          </a:p>
          <a:p>
            <a:pPr lvl="2"/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ribar</a:t>
            </a:r>
            <a:r>
              <a:rPr lang="hr-HR" dirty="0">
                <a:solidFill>
                  <a:srgbClr val="404040"/>
                </a:solidFill>
              </a:rPr>
              <a:t> Matko</a:t>
            </a:r>
          </a:p>
          <a:p>
            <a:pPr lvl="2"/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planina</a:t>
            </a:r>
            <a:r>
              <a:rPr lang="hr-HR" dirty="0">
                <a:solidFill>
                  <a:srgbClr val="404040"/>
                </a:solidFill>
              </a:rPr>
              <a:t> Biokovo</a:t>
            </a:r>
          </a:p>
          <a:p>
            <a:pPr lvl="2"/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poduzetnik</a:t>
            </a:r>
            <a:r>
              <a:rPr lang="hr-HR" dirty="0">
                <a:solidFill>
                  <a:srgbClr val="404040"/>
                </a:solidFill>
              </a:rPr>
              <a:t> Ivo</a:t>
            </a:r>
          </a:p>
          <a:p>
            <a:pPr lvl="2"/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književnik</a:t>
            </a:r>
            <a:r>
              <a:rPr lang="hr-HR" dirty="0">
                <a:solidFill>
                  <a:srgbClr val="404040"/>
                </a:solidFill>
              </a:rPr>
              <a:t> Andrija</a:t>
            </a:r>
          </a:p>
          <a:p>
            <a:pPr lvl="2"/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rijeka</a:t>
            </a:r>
            <a:r>
              <a:rPr lang="hr-HR" dirty="0">
                <a:solidFill>
                  <a:srgbClr val="404040"/>
                </a:solidFill>
              </a:rPr>
              <a:t> Sava</a:t>
            </a:r>
          </a:p>
          <a:p>
            <a:pPr lvl="2"/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nogometaš</a:t>
            </a:r>
            <a:r>
              <a:rPr lang="hr-HR" dirty="0">
                <a:solidFill>
                  <a:srgbClr val="404040"/>
                </a:solidFill>
              </a:rPr>
              <a:t> Darko</a:t>
            </a:r>
          </a:p>
          <a:p>
            <a:pPr lvl="4"/>
            <a:r>
              <a:rPr lang="hr-HR" dirty="0">
                <a:solidFill>
                  <a:srgbClr val="404040"/>
                </a:solidFill>
              </a:rPr>
              <a:t>PISANJE ZAREZA</a:t>
            </a:r>
          </a:p>
          <a:p>
            <a:pPr marL="457200" lvl="2" indent="0">
              <a:buNone/>
            </a:pPr>
            <a:r>
              <a:rPr lang="hr-HR" dirty="0">
                <a:solidFill>
                  <a:srgbClr val="404040"/>
                </a:solidFill>
              </a:rPr>
              <a:t>	Iva, </a:t>
            </a: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naša kuharica</a:t>
            </a:r>
            <a:r>
              <a:rPr lang="hr-HR" dirty="0">
                <a:solidFill>
                  <a:srgbClr val="404040"/>
                </a:solidFill>
              </a:rPr>
              <a:t>, rado peče kolače.</a:t>
            </a:r>
          </a:p>
          <a:p>
            <a:pPr marL="457200" lvl="2" indent="0">
              <a:buNone/>
            </a:pPr>
            <a:r>
              <a:rPr lang="hr-HR" dirty="0">
                <a:solidFill>
                  <a:srgbClr val="404040"/>
                </a:solidFill>
              </a:rPr>
              <a:t>	S     AT          AP      PON   P     IO</a:t>
            </a:r>
          </a:p>
          <a:p>
            <a:pPr marL="457200" lvl="2" indent="0">
              <a:buNone/>
            </a:pPr>
            <a:r>
              <a:rPr lang="hr-HR" b="1" dirty="0">
                <a:solidFill>
                  <a:schemeClr val="accent1">
                    <a:lumMod val="75000"/>
                  </a:schemeClr>
                </a:solidFill>
              </a:rPr>
              <a:t>Svako jutro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naša</a:t>
            </a:r>
            <a:r>
              <a:rPr lang="hr-HR" dirty="0">
                <a:solidFill>
                  <a:srgbClr val="404040"/>
                </a:solidFill>
              </a:rPr>
              <a:t> </a:t>
            </a:r>
            <a:r>
              <a:rPr lang="hr-HR" b="1" dirty="0">
                <a:solidFill>
                  <a:schemeClr val="bg2">
                    <a:lumMod val="50000"/>
                  </a:schemeClr>
                </a:solidFill>
              </a:rPr>
              <a:t>kuharica</a:t>
            </a:r>
            <a:r>
              <a:rPr lang="hr-HR" dirty="0">
                <a:solidFill>
                  <a:srgbClr val="404040"/>
                </a:solidFill>
              </a:rPr>
              <a:t> Iva </a:t>
            </a:r>
            <a:r>
              <a:rPr lang="hr-HR" b="1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rado</a:t>
            </a:r>
            <a:r>
              <a:rPr lang="hr-HR" dirty="0">
                <a:solidFill>
                  <a:srgbClr val="404040"/>
                </a:solidFill>
              </a:rPr>
              <a:t> </a:t>
            </a:r>
            <a:r>
              <a:rPr lang="hr-HR" b="1" dirty="0">
                <a:solidFill>
                  <a:srgbClr val="0070C0"/>
                </a:solidFill>
              </a:rPr>
              <a:t>peče</a:t>
            </a:r>
            <a:r>
              <a:rPr lang="hr-HR" dirty="0">
                <a:solidFill>
                  <a:srgbClr val="404040"/>
                </a:solidFill>
              </a:rPr>
              <a:t> </a:t>
            </a:r>
            <a:r>
              <a:rPr lang="hr-HR" b="1" dirty="0">
                <a:solidFill>
                  <a:srgbClr val="00B050"/>
                </a:solidFill>
              </a:rPr>
              <a:t>kolače</a:t>
            </a:r>
            <a:r>
              <a:rPr lang="hr-HR" dirty="0">
                <a:solidFill>
                  <a:srgbClr val="404040"/>
                </a:solidFill>
              </a:rPr>
              <a:t> </a:t>
            </a:r>
            <a:r>
              <a:rPr lang="hr-HR" b="1" dirty="0">
                <a:solidFill>
                  <a:srgbClr val="404040"/>
                </a:solidFill>
              </a:rPr>
              <a:t>u </a:t>
            </a:r>
            <a:r>
              <a:rPr lang="hr-HR" b="1" dirty="0">
                <a:solidFill>
                  <a:schemeClr val="accent2">
                    <a:lumMod val="75000"/>
                  </a:schemeClr>
                </a:solidFill>
              </a:rPr>
              <a:t>školskoj</a:t>
            </a:r>
            <a:r>
              <a:rPr lang="hr-HR" b="1" dirty="0">
                <a:solidFill>
                  <a:srgbClr val="404040"/>
                </a:solidFill>
              </a:rPr>
              <a:t> kuhinji</a:t>
            </a:r>
            <a:r>
              <a:rPr lang="hr-HR" dirty="0">
                <a:solidFill>
                  <a:srgbClr val="404040"/>
                </a:solidFill>
              </a:rPr>
              <a:t>.</a:t>
            </a:r>
          </a:p>
          <a:p>
            <a:pPr marL="457200" lvl="2" indent="0">
              <a:buNone/>
            </a:pPr>
            <a:r>
              <a:rPr lang="hr-HR" dirty="0">
                <a:solidFill>
                  <a:srgbClr val="404040"/>
                </a:solidFill>
              </a:rPr>
              <a:t>    POV            AT        AP      S   PON    P       IO            POM</a:t>
            </a:r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3CF5C9A9-CB5D-4916-946F-A2FE1DB2AC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hr-HR" sz="3000" dirty="0">
                <a:solidFill>
                  <a:srgbClr val="FFFFFF"/>
                </a:solidFill>
              </a:rPr>
              <a:t>REČENIČNI DIJELOVI</a:t>
            </a:r>
          </a:p>
        </p:txBody>
      </p:sp>
    </p:spTree>
    <p:extLst>
      <p:ext uri="{BB962C8B-B14F-4D97-AF65-F5344CB8AC3E}">
        <p14:creationId xmlns:p14="http://schemas.microsoft.com/office/powerpoint/2010/main" val="1269413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530FE0-C542-45A1-BCD8-935787009C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351" y="640080"/>
            <a:ext cx="8924024" cy="5200996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30543" y="825096"/>
            <a:ext cx="8549640" cy="483096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5FB8B933-CDE9-4D34-A9B7-FC3A8979A2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16984" y="1283546"/>
            <a:ext cx="5715917" cy="3914063"/>
          </a:xfrm>
        </p:spPr>
        <p:txBody>
          <a:bodyPr anchor="ctr">
            <a:normAutofit/>
          </a:bodyPr>
          <a:lstStyle/>
          <a:p>
            <a:r>
              <a:rPr lang="hr-HR" dirty="0">
                <a:solidFill>
                  <a:srgbClr val="404040"/>
                </a:solidFill>
              </a:rPr>
              <a:t>Prezentaciju izradila Vanja Selak, prof.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76718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slov 1">
            <a:extLst>
              <a:ext uri="{FF2B5EF4-FFF2-40B4-BE49-F238E27FC236}">
                <a16:creationId xmlns:a16="http://schemas.microsoft.com/office/drawing/2014/main" id="{17B9F748-1E90-4E18-B2D6-E73BE055A7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20168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hr-HR" sz="3000" dirty="0">
                <a:solidFill>
                  <a:srgbClr val="FFFFFF"/>
                </a:solidFill>
              </a:rPr>
              <a:t>REČENIČNI DIJELOVI</a:t>
            </a:r>
          </a:p>
        </p:txBody>
      </p:sp>
    </p:spTree>
    <p:extLst>
      <p:ext uri="{BB962C8B-B14F-4D97-AF65-F5344CB8AC3E}">
        <p14:creationId xmlns:p14="http://schemas.microsoft.com/office/powerpoint/2010/main" val="583276"/>
      </p:ext>
    </p:extLst>
  </p:cSld>
  <p:clrMapOvr>
    <a:masterClrMapping/>
  </p:clrMapOvr>
</p:sld>
</file>

<file path=ppt/theme/theme1.xml><?xml version="1.0" encoding="utf-8"?>
<a:theme xmlns:a="http://schemas.openxmlformats.org/drawingml/2006/main" name="Paket">
  <a:themeElements>
    <a:clrScheme name="Crveno-narančasta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398</Words>
  <Application>Microsoft Office PowerPoint</Application>
  <PresentationFormat>Široki zaslon</PresentationFormat>
  <Paragraphs>81</Paragraphs>
  <Slides>9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Paket</vt:lpstr>
      <vt:lpstr>REČENIČNI DIJELOVI</vt:lpstr>
      <vt:lpstr>RIJEČI</vt:lpstr>
      <vt:lpstr>REČENIČNI DIJELOVI</vt:lpstr>
      <vt:lpstr>REČENIČNI DIJELOVI</vt:lpstr>
      <vt:lpstr>REČENIČNI DIJELOVI</vt:lpstr>
      <vt:lpstr>REČENIČNI DIJELOVI</vt:lpstr>
      <vt:lpstr>REČENIČNI DIJELOVI</vt:lpstr>
      <vt:lpstr>REČENIČNI DIJELOVI</vt:lpstr>
      <vt:lpstr>REČENIČNI DIJELOVI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REČENIČNI DIJELOVI</dc:title>
  <dc:creator>Vanja Selak</dc:creator>
  <cp:lastModifiedBy>Vanja Selak</cp:lastModifiedBy>
  <cp:revision>2</cp:revision>
  <dcterms:created xsi:type="dcterms:W3CDTF">2020-11-11T19:08:23Z</dcterms:created>
  <dcterms:modified xsi:type="dcterms:W3CDTF">2021-03-29T19:39:40Z</dcterms:modified>
</cp:coreProperties>
</file>