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58" r:id="rId5"/>
    <p:sldId id="260" r:id="rId6"/>
    <p:sldId id="267" r:id="rId7"/>
    <p:sldId id="288" r:id="rId8"/>
    <p:sldId id="268" r:id="rId9"/>
    <p:sldId id="276" r:id="rId10"/>
    <p:sldId id="272" r:id="rId11"/>
    <p:sldId id="274" r:id="rId12"/>
    <p:sldId id="263" r:id="rId13"/>
    <p:sldId id="269" r:id="rId14"/>
    <p:sldId id="265" r:id="rId15"/>
    <p:sldId id="289" r:id="rId16"/>
    <p:sldId id="264" r:id="rId17"/>
    <p:sldId id="266" r:id="rId18"/>
    <p:sldId id="290" r:id="rId19"/>
  </p:sldIdLst>
  <p:sldSz cx="9144000" cy="6858000" type="screen4x3"/>
  <p:notesSz cx="6858000" cy="994568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4645" autoAdjust="0"/>
  </p:normalViewPr>
  <p:slideViewPr>
    <p:cSldViewPr>
      <p:cViewPr varScale="1">
        <p:scale>
          <a:sx n="77" d="100"/>
          <a:sy n="77" d="100"/>
        </p:scale>
        <p:origin x="16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92" y="-102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ja" userId="6805fb53-8dbf-4936-ba9a-a62ff9efa96d" providerId="ADAL" clId="{41EDD602-0A89-43D0-B45C-00B5D61C26C8}"/>
    <pc:docChg chg="custSel addSld modSld">
      <pc:chgData name="Vanja" userId="6805fb53-8dbf-4936-ba9a-a62ff9efa96d" providerId="ADAL" clId="{41EDD602-0A89-43D0-B45C-00B5D61C26C8}" dt="2024-01-25T08:49:48.319" v="284" actId="1076"/>
      <pc:docMkLst>
        <pc:docMk/>
      </pc:docMkLst>
      <pc:sldChg chg="modSp new mod">
        <pc:chgData name="Vanja" userId="6805fb53-8dbf-4936-ba9a-a62ff9efa96d" providerId="ADAL" clId="{41EDD602-0A89-43D0-B45C-00B5D61C26C8}" dt="2024-01-25T08:49:48.319" v="284" actId="1076"/>
        <pc:sldMkLst>
          <pc:docMk/>
          <pc:sldMk cId="1239430392" sldId="290"/>
        </pc:sldMkLst>
        <pc:spChg chg="mod">
          <ac:chgData name="Vanja" userId="6805fb53-8dbf-4936-ba9a-a62ff9efa96d" providerId="ADAL" clId="{41EDD602-0A89-43D0-B45C-00B5D61C26C8}" dt="2024-01-25T08:38:14.623" v="7" actId="20577"/>
          <ac:spMkLst>
            <pc:docMk/>
            <pc:sldMk cId="1239430392" sldId="290"/>
            <ac:spMk id="2" creationId="{4A6CC8C4-BAE9-47F8-8481-7D72A74C7177}"/>
          </ac:spMkLst>
        </pc:spChg>
        <pc:spChg chg="mod">
          <ac:chgData name="Vanja" userId="6805fb53-8dbf-4936-ba9a-a62ff9efa96d" providerId="ADAL" clId="{41EDD602-0A89-43D0-B45C-00B5D61C26C8}" dt="2024-01-25T08:49:45.527" v="283" actId="1076"/>
          <ac:spMkLst>
            <pc:docMk/>
            <pc:sldMk cId="1239430392" sldId="290"/>
            <ac:spMk id="3" creationId="{383E6722-2BCA-4621-8DA7-05B571F7FA56}"/>
          </ac:spMkLst>
        </pc:spChg>
        <pc:spChg chg="mod">
          <ac:chgData name="Vanja" userId="6805fb53-8dbf-4936-ba9a-a62ff9efa96d" providerId="ADAL" clId="{41EDD602-0A89-43D0-B45C-00B5D61C26C8}" dt="2024-01-25T08:49:21.323" v="262" actId="1076"/>
          <ac:spMkLst>
            <pc:docMk/>
            <pc:sldMk cId="1239430392" sldId="290"/>
            <ac:spMk id="4" creationId="{6B68E801-9880-4CD0-8F77-64FF64215389}"/>
          </ac:spMkLst>
        </pc:spChg>
        <pc:spChg chg="mod">
          <ac:chgData name="Vanja" userId="6805fb53-8dbf-4936-ba9a-a62ff9efa96d" providerId="ADAL" clId="{41EDD602-0A89-43D0-B45C-00B5D61C26C8}" dt="2024-01-25T08:49:48.319" v="284" actId="1076"/>
          <ac:spMkLst>
            <pc:docMk/>
            <pc:sldMk cId="1239430392" sldId="290"/>
            <ac:spMk id="5" creationId="{AC3F9652-567A-4B16-BAA0-2B86C7027167}"/>
          </ac:spMkLst>
        </pc:spChg>
        <pc:spChg chg="mod">
          <ac:chgData name="Vanja" userId="6805fb53-8dbf-4936-ba9a-a62ff9efa96d" providerId="ADAL" clId="{41EDD602-0A89-43D0-B45C-00B5D61C26C8}" dt="2024-01-25T08:49:31.260" v="280" actId="20577"/>
          <ac:spMkLst>
            <pc:docMk/>
            <pc:sldMk cId="1239430392" sldId="290"/>
            <ac:spMk id="6" creationId="{34423733-2403-4064-A032-E2954B8AC80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r-HR"/>
              <a:t>Silvija Šesto Stipaničić: Debela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2DE57-1E94-4781-A857-8A3B711511FA}" type="datetimeFigureOut">
              <a:rPr lang="hr-HR" smtClean="0"/>
              <a:t>25.1.2024.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r-HR"/>
              <a:t>Silvija Šesto Stipaničić: Debela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8B431-491F-469A-B123-04F3BF62BE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48917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r-HR"/>
              <a:t>Silvija Šesto Stipaničić: Debela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874FB-2911-4C50-BE64-41A0286442F5}" type="datetimeFigureOut">
              <a:rPr lang="hr-HR" smtClean="0"/>
              <a:t>25.1.2024.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r-HR"/>
              <a:t>Silvija Šesto Stipaničić: Debela</a:t>
            </a: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269FB-5A93-412C-AF61-4A903273B0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41334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065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6967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17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1292E9D-7709-4651-9E66-A0E08EE9E66E}" type="datetime1">
              <a:rPr lang="hr-HR" smtClean="0"/>
              <a:t>25.1.2024.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hr-HR"/>
              <a:t>Silvija Šesto Stipaničić: Debela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8ABA5DC-5429-49BB-BF1D-0B6AE10B7F3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FF4B-3E22-4341-B0F1-CCB1C4025914}" type="datetime1">
              <a:rPr lang="hr-HR" smtClean="0"/>
              <a:t>25.1.2024.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Silvija Šesto Stipaničić: Debela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A5DC-5429-49BB-BF1D-0B6AE10B7F3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23C5-ACEA-42FF-ABD5-31850571D806}" type="datetime1">
              <a:rPr lang="hr-HR" smtClean="0"/>
              <a:t>25.1.2024.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Silvija Šesto Stipaničić: Debela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A5DC-5429-49BB-BF1D-0B6AE10B7F3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E958-5B2A-4A6A-812B-9FED821CADC5}" type="datetime1">
              <a:rPr lang="hr-HR" smtClean="0"/>
              <a:t>25.1.2024.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Silvija Šesto Stipaničić: Debela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A5DC-5429-49BB-BF1D-0B6AE10B7F3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4837-F953-4D57-B080-87A18E93D8B0}" type="datetime1">
              <a:rPr lang="hr-HR" smtClean="0"/>
              <a:t>25.1.2024.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Silvija Šesto Stipaničić: Debela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A5DC-5429-49BB-BF1D-0B6AE10B7F3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0F42-5E8C-4982-8D9A-C79D3D3BF77D}" type="datetime1">
              <a:rPr lang="hr-HR" smtClean="0"/>
              <a:t>25.1.2024.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Silvija Šesto Stipaničić: Debela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A5DC-5429-49BB-BF1D-0B6AE10B7F3D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9FF0-D6DD-436B-9926-606C983AAA8B}" type="datetime1">
              <a:rPr lang="hr-HR" smtClean="0"/>
              <a:t>25.1.2024.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Silvija Šesto Stipaničić: Debela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A5DC-5429-49BB-BF1D-0B6AE10B7F3D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B98E-FF8A-47DD-8868-925814B4DBF9}" type="datetime1">
              <a:rPr lang="hr-HR" smtClean="0"/>
              <a:t>25.1.2024.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Silvija Šesto Stipaničić: Debela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A5DC-5429-49BB-BF1D-0B6AE10B7F3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D21B-B73A-4E64-BE2D-93A7826EEE34}" type="datetime1">
              <a:rPr lang="hr-HR" smtClean="0"/>
              <a:t>25.1.2024.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Silvija Šesto Stipaničić: Debela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A5DC-5429-49BB-BF1D-0B6AE10B7F3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CBB31CA-71D3-428E-945E-0FBD3C2C9C20}" type="datetime1">
              <a:rPr lang="hr-HR" smtClean="0"/>
              <a:t>25.1.2024.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hr-HR"/>
              <a:t>Silvija Šesto Stipaničić: Debela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8ABA5DC-5429-49BB-BF1D-0B6AE10B7F3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B77001F-5A4B-4E65-A703-1E6F64A0096E}" type="datetime1">
              <a:rPr lang="hr-HR" smtClean="0"/>
              <a:t>25.1.2024.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hr-HR"/>
              <a:t>Silvija Šesto Stipaničić: Debela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8ABA5DC-5429-49BB-BF1D-0B6AE10B7F3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101691B-5829-42BF-A5FC-35C473BBF25D}" type="datetime1">
              <a:rPr lang="hr-HR" smtClean="0"/>
              <a:t>25.1.2024.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hr-HR"/>
              <a:t>Silvija Šesto Stipaničić: Debela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8ABA5DC-5429-49BB-BF1D-0B6AE10B7F3D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789675" y="2730919"/>
            <a:ext cx="3094693" cy="914105"/>
          </a:xfrm>
        </p:spPr>
        <p:txBody>
          <a:bodyPr/>
          <a:lstStyle/>
          <a:p>
            <a:r>
              <a:rPr lang="hr-HR" dirty="0"/>
              <a:t>DEBELA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103464" y="3736622"/>
            <a:ext cx="4500984" cy="484466"/>
          </a:xfrm>
        </p:spPr>
        <p:txBody>
          <a:bodyPr/>
          <a:lstStyle/>
          <a:p>
            <a:r>
              <a:rPr lang="hr-HR" dirty="0"/>
              <a:t>Silvija Šesto </a:t>
            </a:r>
            <a:r>
              <a:rPr lang="hr-HR" dirty="0" err="1"/>
              <a:t>Stipaničić</a:t>
            </a:r>
            <a:endParaRPr lang="hr-HR" dirty="0"/>
          </a:p>
        </p:txBody>
      </p:sp>
      <p:pic>
        <p:nvPicPr>
          <p:cNvPr id="1026" name="Picture 2" descr="C:\Documents and Settings\VANJA SELAK\Desktop\Školski web 2012.-2013\debela slike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556" y="836712"/>
            <a:ext cx="3324460" cy="4600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32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VANJA SELAK\Desktop\Školski web 2012.-2013\debela slike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34889"/>
            <a:ext cx="3168352" cy="4190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VANJA SELAK\Desktop\Školski web 2012.-2013\debela slike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603" y="1844824"/>
            <a:ext cx="4388325" cy="3536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 rot="690652">
            <a:off x="3118469" y="1159704"/>
            <a:ext cx="3330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OVISNOSTI</a:t>
            </a:r>
            <a:endParaRPr lang="hr-H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748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52" y="2308334"/>
            <a:ext cx="3634424" cy="356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78" y="2559120"/>
            <a:ext cx="3895168" cy="360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utnik 1"/>
          <p:cNvSpPr/>
          <p:nvPr/>
        </p:nvSpPr>
        <p:spPr>
          <a:xfrm rot="739486">
            <a:off x="1506072" y="1205180"/>
            <a:ext cx="6250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LJUBAVNI PROBLEMI</a:t>
            </a:r>
          </a:p>
        </p:txBody>
      </p:sp>
      <p:pic>
        <p:nvPicPr>
          <p:cNvPr id="3076" name="Picture 4" descr="C:\Documents and Settings\VANJA SELAK\Desktop\Školski web 2012.-2013\debela slike\LJU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313" y="1990252"/>
            <a:ext cx="2769823" cy="3743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138467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27584" y="546711"/>
            <a:ext cx="7315200" cy="1154097"/>
          </a:xfrm>
        </p:spPr>
        <p:txBody>
          <a:bodyPr/>
          <a:lstStyle/>
          <a:p>
            <a:r>
              <a:rPr lang="hr-HR" dirty="0"/>
              <a:t>DEBELA: likovi</a:t>
            </a:r>
          </a:p>
        </p:txBody>
      </p:sp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971600" y="1628800"/>
            <a:ext cx="3364992" cy="621792"/>
          </a:xfrm>
        </p:spPr>
        <p:txBody>
          <a:bodyPr/>
          <a:lstStyle/>
          <a:p>
            <a:pPr algn="ctr"/>
            <a:r>
              <a:rPr lang="hr-HR" sz="2400" dirty="0"/>
              <a:t>IVANA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quarter" idx="3"/>
          </p:nvPr>
        </p:nvSpPr>
        <p:spPr>
          <a:xfrm>
            <a:off x="4860032" y="1700808"/>
            <a:ext cx="3362062" cy="621792"/>
          </a:xfrm>
        </p:spPr>
        <p:txBody>
          <a:bodyPr/>
          <a:lstStyle/>
          <a:p>
            <a:pPr algn="ctr"/>
            <a:r>
              <a:rPr lang="hr-HR" sz="2400" dirty="0"/>
              <a:t>SANJA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>
          <a:xfrm>
            <a:off x="1077848" y="2348880"/>
            <a:ext cx="3566160" cy="2953512"/>
          </a:xfrm>
        </p:spPr>
        <p:txBody>
          <a:bodyPr>
            <a:normAutofit lnSpcReduction="10000"/>
          </a:bodyPr>
          <a:lstStyle/>
          <a:p>
            <a:r>
              <a:rPr lang="hr-HR" sz="2200" dirty="0"/>
              <a:t>Najbolja </a:t>
            </a:r>
            <a:r>
              <a:rPr lang="hr-HR" sz="2200" dirty="0" err="1"/>
              <a:t>Ladina</a:t>
            </a:r>
            <a:r>
              <a:rPr lang="hr-HR" sz="2200" dirty="0"/>
              <a:t> prijateljica</a:t>
            </a:r>
          </a:p>
          <a:p>
            <a:r>
              <a:rPr lang="hr-HR" sz="2200" dirty="0"/>
              <a:t>Vitka, mršava, zgodna, plavokosa</a:t>
            </a:r>
          </a:p>
          <a:p>
            <a:r>
              <a:rPr lang="hr-HR" sz="2200" dirty="0"/>
              <a:t>Površna, nagla, lakomislena</a:t>
            </a:r>
          </a:p>
          <a:p>
            <a:r>
              <a:rPr lang="hr-HR" sz="2200" dirty="0"/>
              <a:t>Pretjerani interes za suprotni spol</a:t>
            </a:r>
          </a:p>
          <a:p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4"/>
          </p:nvPr>
        </p:nvSpPr>
        <p:spPr>
          <a:xfrm>
            <a:off x="4644008" y="2348880"/>
            <a:ext cx="3566160" cy="3384376"/>
          </a:xfrm>
        </p:spPr>
        <p:txBody>
          <a:bodyPr>
            <a:normAutofit/>
          </a:bodyPr>
          <a:lstStyle/>
          <a:p>
            <a:r>
              <a:rPr lang="hr-HR" sz="2200" dirty="0"/>
              <a:t>Zbližavanje sa Sanjom započinje nakon svađe s Ivanom.</a:t>
            </a:r>
          </a:p>
          <a:p>
            <a:r>
              <a:rPr lang="hr-HR" sz="2200" dirty="0"/>
              <a:t>Sklona alkoholu</a:t>
            </a:r>
          </a:p>
          <a:p>
            <a:r>
              <a:rPr lang="hr-HR" sz="2200" dirty="0"/>
              <a:t>Ima problema s dijabetesom (šećerna bolest).</a:t>
            </a:r>
          </a:p>
          <a:p>
            <a:r>
              <a:rPr lang="hr-HR" sz="2200" dirty="0"/>
              <a:t>Priznaje da je privlači isti spol.</a:t>
            </a:r>
          </a:p>
        </p:txBody>
      </p:sp>
    </p:spTree>
    <p:extLst>
      <p:ext uri="{BB962C8B-B14F-4D97-AF65-F5344CB8AC3E}">
        <p14:creationId xmlns:p14="http://schemas.microsoft.com/office/powerpoint/2010/main" val="365510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3725332" cy="2995166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08720"/>
            <a:ext cx="3391807" cy="4359651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041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99592" y="332656"/>
            <a:ext cx="7315200" cy="1154097"/>
          </a:xfrm>
        </p:spPr>
        <p:txBody>
          <a:bodyPr/>
          <a:lstStyle/>
          <a:p>
            <a:r>
              <a:rPr lang="hr-HR" dirty="0"/>
              <a:t>DEBELA: likovi</a:t>
            </a:r>
          </a:p>
        </p:txBody>
      </p:sp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2699792" y="1484784"/>
            <a:ext cx="3364992" cy="621792"/>
          </a:xfrm>
        </p:spPr>
        <p:txBody>
          <a:bodyPr/>
          <a:lstStyle/>
          <a:p>
            <a:pPr algn="ctr"/>
            <a:r>
              <a:rPr lang="hr-HR" sz="2400" dirty="0"/>
              <a:t>DADO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>
          <a:xfrm>
            <a:off x="899592" y="2276872"/>
            <a:ext cx="3854192" cy="2808312"/>
          </a:xfrm>
        </p:spPr>
        <p:txBody>
          <a:bodyPr>
            <a:noAutofit/>
          </a:bodyPr>
          <a:lstStyle/>
          <a:p>
            <a:r>
              <a:rPr lang="hr-HR" dirty="0" err="1"/>
              <a:t>Ladin</a:t>
            </a:r>
            <a:r>
              <a:rPr lang="hr-HR" dirty="0"/>
              <a:t> brat</a:t>
            </a:r>
          </a:p>
          <a:p>
            <a:r>
              <a:rPr lang="hr-HR" dirty="0"/>
              <a:t>Pametan, zgodan, lijep</a:t>
            </a:r>
          </a:p>
          <a:p>
            <a:r>
              <a:rPr lang="hr-HR" dirty="0"/>
              <a:t>Talentiran (crtanje)</a:t>
            </a:r>
          </a:p>
          <a:p>
            <a:r>
              <a:rPr lang="hr-HR" dirty="0"/>
              <a:t>U svemu uspješan</a:t>
            </a:r>
          </a:p>
          <a:p>
            <a:r>
              <a:rPr lang="hr-HR" dirty="0"/>
              <a:t>Ivana je zaljubljena u njega.</a:t>
            </a:r>
          </a:p>
          <a:p>
            <a:endParaRPr lang="hr-HR" sz="2200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14"/>
          </p:nvPr>
        </p:nvSpPr>
        <p:spPr>
          <a:xfrm>
            <a:off x="4427984" y="2161392"/>
            <a:ext cx="3744416" cy="2779776"/>
          </a:xfrm>
        </p:spPr>
        <p:txBody>
          <a:bodyPr>
            <a:normAutofit/>
          </a:bodyPr>
          <a:lstStyle/>
          <a:p>
            <a:r>
              <a:rPr lang="hr-HR" dirty="0"/>
              <a:t>Zaljubljuje se u Zinku – ima višak kilograma ...</a:t>
            </a:r>
          </a:p>
          <a:p>
            <a:r>
              <a:rPr lang="vi-VN" dirty="0"/>
              <a:t>Kvalitetan odnos između Lade i </a:t>
            </a:r>
            <a:r>
              <a:rPr lang="hr-HR" dirty="0"/>
              <a:t>Dade se </a:t>
            </a:r>
            <a:r>
              <a:rPr lang="vi-VN" dirty="0"/>
              <a:t>ostvaruje kada joj on priznaje Zinkinu trudnoću i pobačaj.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749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 rot="-60000">
            <a:off x="1122642" y="575347"/>
            <a:ext cx="3063240" cy="831920"/>
          </a:xfrm>
        </p:spPr>
        <p:txBody>
          <a:bodyPr/>
          <a:lstStyle/>
          <a:p>
            <a:r>
              <a:rPr lang="hr-HR" dirty="0"/>
              <a:t>DEBELA - LIKOVI</a:t>
            </a:r>
          </a:p>
        </p:txBody>
      </p:sp>
      <p:pic>
        <p:nvPicPr>
          <p:cNvPr id="10" name="Rezervirano mjesto slike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2" r="11162"/>
          <a:stretch>
            <a:fillRect/>
          </a:stretch>
        </p:blipFill>
        <p:spPr/>
      </p:pic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>
          <a:xfrm rot="-60000">
            <a:off x="1134745" y="1627341"/>
            <a:ext cx="3044952" cy="4096955"/>
          </a:xfrm>
        </p:spPr>
        <p:txBody>
          <a:bodyPr>
            <a:normAutofit fontScale="92500" lnSpcReduction="20000"/>
          </a:bodyPr>
          <a:lstStyle/>
          <a:p>
            <a:r>
              <a:rPr lang="hr-H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BRANKO</a:t>
            </a:r>
          </a:p>
          <a:p>
            <a:endParaRPr lang="hr-H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2000" dirty="0"/>
              <a:t>Dopisuje se s Ladom.</a:t>
            </a:r>
          </a:p>
          <a:p>
            <a:r>
              <a:rPr lang="hr-HR" sz="2000" dirty="0"/>
              <a:t>Zgodan, kovrčave kose i zelenih očiju.</a:t>
            </a:r>
          </a:p>
          <a:p>
            <a:r>
              <a:rPr lang="hr-HR" sz="2000" dirty="0"/>
              <a:t>Skupljač salveta iz Beča (njegovi su iz Siska).</a:t>
            </a:r>
          </a:p>
          <a:p>
            <a:r>
              <a:rPr lang="hr-HR" sz="2000" dirty="0"/>
              <a:t>Lada mu umjesto svoje, šalje Ivaninu fotografiju jer se stidjela svoje debljine.</a:t>
            </a:r>
          </a:p>
          <a:p>
            <a:r>
              <a:rPr lang="hr-HR" sz="2000" dirty="0"/>
              <a:t>Preozbiljan za svoje godine.</a:t>
            </a:r>
          </a:p>
          <a:p>
            <a:r>
              <a:rPr lang="hr-HR" sz="2000" dirty="0"/>
              <a:t>Ide u medicinsku školu.</a:t>
            </a:r>
          </a:p>
          <a:p>
            <a:r>
              <a:rPr lang="hr-HR" sz="2000" dirty="0"/>
              <a:t>Misli upisati medicinu jer želi biti ginekolog.</a:t>
            </a:r>
          </a:p>
          <a:p>
            <a:endParaRPr lang="hr-H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864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914400" y="521415"/>
            <a:ext cx="7315200" cy="1154097"/>
          </a:xfrm>
        </p:spPr>
        <p:txBody>
          <a:bodyPr/>
          <a:lstStyle/>
          <a:p>
            <a:r>
              <a:rPr lang="hr-HR" dirty="0"/>
              <a:t>DEBELA: likovi</a:t>
            </a:r>
          </a:p>
        </p:txBody>
      </p:sp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971600" y="1556792"/>
            <a:ext cx="3364992" cy="621792"/>
          </a:xfrm>
        </p:spPr>
        <p:txBody>
          <a:bodyPr/>
          <a:lstStyle/>
          <a:p>
            <a:pPr algn="ctr"/>
            <a:r>
              <a:rPr lang="hr-HR" sz="2400" dirty="0"/>
              <a:t>ZLATKO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quarter" idx="3"/>
          </p:nvPr>
        </p:nvSpPr>
        <p:spPr>
          <a:xfrm>
            <a:off x="4788024" y="1484784"/>
            <a:ext cx="3362062" cy="621792"/>
          </a:xfrm>
        </p:spPr>
        <p:txBody>
          <a:bodyPr/>
          <a:lstStyle/>
          <a:p>
            <a:pPr algn="ctr"/>
            <a:r>
              <a:rPr lang="hr-HR" sz="2400" dirty="0"/>
              <a:t>SILVIO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>
          <a:xfrm>
            <a:off x="899592" y="2204864"/>
            <a:ext cx="3566160" cy="3816424"/>
          </a:xfrm>
        </p:spPr>
        <p:txBody>
          <a:bodyPr>
            <a:normAutofit/>
          </a:bodyPr>
          <a:lstStyle/>
          <a:p>
            <a:r>
              <a:rPr lang="hr-HR" sz="2200" dirty="0" err="1"/>
              <a:t>Ladin</a:t>
            </a:r>
            <a:r>
              <a:rPr lang="hr-HR" sz="2200" dirty="0"/>
              <a:t> susjed; od milja ga zove Slatki</a:t>
            </a:r>
          </a:p>
          <a:p>
            <a:r>
              <a:rPr lang="hr-HR" sz="2200" dirty="0"/>
              <a:t>Zgodan, sladak</a:t>
            </a:r>
          </a:p>
          <a:p>
            <a:r>
              <a:rPr lang="hr-HR" sz="2200" dirty="0"/>
              <a:t>„rođena baba tračara”</a:t>
            </a:r>
          </a:p>
          <a:p>
            <a:r>
              <a:rPr lang="hr-HR" sz="2200" dirty="0"/>
              <a:t>Od običnog susjeda pretvara se u zgodnog momka – Lada i on postaju par.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4"/>
          </p:nvPr>
        </p:nvSpPr>
        <p:spPr>
          <a:xfrm>
            <a:off x="4578841" y="2276872"/>
            <a:ext cx="3566160" cy="3744416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Brankov bratić (rođak)</a:t>
            </a:r>
          </a:p>
          <a:p>
            <a:r>
              <a:rPr lang="hr-HR" dirty="0" err="1"/>
              <a:t>Ladin</a:t>
            </a:r>
            <a:r>
              <a:rPr lang="hr-HR" dirty="0"/>
              <a:t> kolega iz OŠ</a:t>
            </a:r>
          </a:p>
          <a:p>
            <a:r>
              <a:rPr lang="hr-HR" dirty="0"/>
              <a:t>Prije je bio debeo, a sada je zgodan – „pravi komad”.</a:t>
            </a:r>
          </a:p>
          <a:p>
            <a:r>
              <a:rPr lang="hr-HR" dirty="0"/>
              <a:t>S njim doživljava svoj prvi poljubac.</a:t>
            </a:r>
          </a:p>
          <a:p>
            <a:r>
              <a:rPr lang="hr-HR" dirty="0"/>
              <a:t>Nepouzdan </a:t>
            </a:r>
          </a:p>
          <a:p>
            <a:r>
              <a:rPr lang="hr-HR" dirty="0"/>
              <a:t>Ovisan – droga</a:t>
            </a:r>
          </a:p>
          <a:p>
            <a:r>
              <a:rPr lang="hr-HR" dirty="0"/>
              <a:t>Sam se bori za opstanak uz pomoć programa odvikavanja.</a:t>
            </a:r>
          </a:p>
          <a:p>
            <a:endParaRPr lang="hr-HR" dirty="0"/>
          </a:p>
        </p:txBody>
      </p:sp>
      <p:sp>
        <p:nvSpPr>
          <p:cNvPr id="7" name="Rezervirano mjesto teksta 2"/>
          <p:cNvSpPr txBox="1">
            <a:spLocks/>
          </p:cNvSpPr>
          <p:nvPr/>
        </p:nvSpPr>
        <p:spPr>
          <a:xfrm>
            <a:off x="4572000" y="476672"/>
            <a:ext cx="3362062" cy="6217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337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56455" y="404664"/>
            <a:ext cx="7315200" cy="1154097"/>
          </a:xfrm>
        </p:spPr>
        <p:txBody>
          <a:bodyPr/>
          <a:lstStyle/>
          <a:p>
            <a:r>
              <a:rPr lang="hr-HR" dirty="0"/>
              <a:t>DEBELA: likovi</a:t>
            </a:r>
          </a:p>
        </p:txBody>
      </p:sp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810925" y="1484784"/>
            <a:ext cx="3671676" cy="621792"/>
          </a:xfrm>
        </p:spPr>
        <p:txBody>
          <a:bodyPr/>
          <a:lstStyle/>
          <a:p>
            <a:r>
              <a:rPr lang="hr-HR" sz="2400" dirty="0"/>
              <a:t>MAMA VESNA - STARA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quarter" idx="3"/>
          </p:nvPr>
        </p:nvSpPr>
        <p:spPr>
          <a:xfrm>
            <a:off x="4738330" y="1412776"/>
            <a:ext cx="3362062" cy="621792"/>
          </a:xfrm>
        </p:spPr>
        <p:txBody>
          <a:bodyPr/>
          <a:lstStyle/>
          <a:p>
            <a:r>
              <a:rPr lang="hr-HR" sz="2400" dirty="0"/>
              <a:t>TATA VLADO - STARI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>
          <a:xfrm>
            <a:off x="1043608" y="2132856"/>
            <a:ext cx="3566160" cy="2953512"/>
          </a:xfrm>
        </p:spPr>
        <p:txBody>
          <a:bodyPr/>
          <a:lstStyle/>
          <a:p>
            <a:r>
              <a:rPr lang="hr-HR" dirty="0"/>
              <a:t>Novinarka</a:t>
            </a:r>
          </a:p>
          <a:p>
            <a:r>
              <a:rPr lang="hr-HR" dirty="0"/>
              <a:t>Ovisna o nikotinu</a:t>
            </a:r>
          </a:p>
          <a:p>
            <a:r>
              <a:rPr lang="hr-HR" dirty="0"/>
              <a:t>Zamjećuje koješta </a:t>
            </a:r>
          </a:p>
          <a:p>
            <a:r>
              <a:rPr lang="hr-HR" dirty="0"/>
              <a:t>Lada je poštuje jer nije ulizica i pije kavu samo s onima koje sama odabere.</a:t>
            </a:r>
          </a:p>
          <a:p>
            <a:pPr marL="45720" indent="0">
              <a:buNone/>
            </a:pP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4"/>
          </p:nvPr>
        </p:nvSpPr>
        <p:spPr>
          <a:xfrm>
            <a:off x="4788024" y="2132856"/>
            <a:ext cx="3566160" cy="2953512"/>
          </a:xfrm>
        </p:spPr>
        <p:txBody>
          <a:bodyPr>
            <a:normAutofit lnSpcReduction="10000"/>
          </a:bodyPr>
          <a:lstStyle/>
          <a:p>
            <a:r>
              <a:rPr lang="hr-HR" dirty="0"/>
              <a:t>Novinar</a:t>
            </a:r>
          </a:p>
          <a:p>
            <a:r>
              <a:rPr lang="hr-HR" dirty="0"/>
              <a:t>Za dobru reportažu zna „</a:t>
            </a:r>
            <a:r>
              <a:rPr lang="hr-HR" dirty="0" err="1"/>
              <a:t>klošariti</a:t>
            </a:r>
            <a:r>
              <a:rPr lang="hr-HR" dirty="0"/>
              <a:t> po mjesec dana”.</a:t>
            </a:r>
          </a:p>
          <a:p>
            <a:r>
              <a:rPr lang="hr-HR" dirty="0"/>
              <a:t>Ne dopušta da ga iz ravnoteže izbace financijski problemi.</a:t>
            </a:r>
          </a:p>
          <a:p>
            <a:r>
              <a:rPr lang="hr-HR" dirty="0"/>
              <a:t>Dobar prijatelj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899592" y="5314320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solidFill>
                  <a:schemeClr val="tx2"/>
                </a:solidFill>
              </a:rPr>
              <a:t>Za svoje roditelje Lada priznaje da uvijek znaju u pravi trenutak smiriti situaciju i da se tada ponašaju kao pravi </a:t>
            </a:r>
            <a:r>
              <a:rPr lang="hr-HR" sz="2000" b="1" dirty="0" err="1">
                <a:solidFill>
                  <a:schemeClr val="tx2"/>
                </a:solidFill>
              </a:rPr>
              <a:t>frendovi</a:t>
            </a:r>
            <a:r>
              <a:rPr lang="hr-HR" sz="20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821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6CC8C4-BAE9-47F8-8481-7D72A74C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ZADATCI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83E6722-2BCA-4621-8DA7-05B571F7F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074" y="1327259"/>
            <a:ext cx="2939521" cy="820208"/>
          </a:xfrm>
        </p:spPr>
        <p:txBody>
          <a:bodyPr/>
          <a:lstStyle/>
          <a:p>
            <a:r>
              <a:rPr lang="hr-HR" dirty="0"/>
              <a:t>LEKTIRNA RIONICA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B68E801-9880-4CD0-8F77-64FF64215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56105" y="1324507"/>
            <a:ext cx="2944368" cy="822960"/>
          </a:xfrm>
        </p:spPr>
        <p:txBody>
          <a:bodyPr/>
          <a:lstStyle/>
          <a:p>
            <a:r>
              <a:rPr lang="hr-HR" dirty="0"/>
              <a:t>LEKTIRNA RADIONICA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AC3F9652-567A-4B16-BAA0-2B86C70271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71017" y="2236768"/>
            <a:ext cx="3227832" cy="3293973"/>
          </a:xfrm>
        </p:spPr>
        <p:txBody>
          <a:bodyPr/>
          <a:lstStyle/>
          <a:p>
            <a:r>
              <a:rPr lang="hr-HR" dirty="0"/>
              <a:t>Izrada naslovnice</a:t>
            </a:r>
          </a:p>
          <a:p>
            <a:r>
              <a:rPr lang="hr-HR" dirty="0"/>
              <a:t>Portret glavne junakinje (crtež i karakterizacija)</a:t>
            </a:r>
          </a:p>
          <a:p>
            <a:r>
              <a:rPr lang="hr-HR" dirty="0"/>
              <a:t>Tijek radnje u pet slika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4423733-2403-4064-A032-E2954B8AC8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45151" y="2147467"/>
            <a:ext cx="3227832" cy="3577122"/>
          </a:xfrm>
        </p:spPr>
        <p:txBody>
          <a:bodyPr/>
          <a:lstStyle/>
          <a:p>
            <a:r>
              <a:rPr lang="hr-HR" dirty="0"/>
              <a:t>Osvrt/prikaz djela</a:t>
            </a:r>
          </a:p>
          <a:p>
            <a:r>
              <a:rPr lang="hr-HR" dirty="0"/>
              <a:t>Komentar (roman obrađuje teme o ovisnostima, problemima u prehrani, odnosima u obitelji, …)</a:t>
            </a:r>
          </a:p>
          <a:p>
            <a:r>
              <a:rPr lang="hr-HR" dirty="0"/>
              <a:t>Intervju s Ladom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94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3224" y="-27383"/>
            <a:ext cx="7315200" cy="720080"/>
          </a:xfrm>
        </p:spPr>
        <p:txBody>
          <a:bodyPr>
            <a:normAutofit fontScale="90000"/>
          </a:bodyPr>
          <a:lstStyle/>
          <a:p>
            <a:r>
              <a:rPr lang="hr-HR" dirty="0"/>
              <a:t>Silvija Šesto </a:t>
            </a:r>
            <a:r>
              <a:rPr lang="hr-HR" dirty="0" err="1"/>
              <a:t>Stipaničić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899592" y="836712"/>
            <a:ext cx="7704856" cy="5616624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Rođena je 1962. u Zagrebu.</a:t>
            </a:r>
          </a:p>
          <a:p>
            <a:r>
              <a:rPr lang="hr-HR" dirty="0"/>
              <a:t>Diplomirala filozofiju i komparativnu književnost </a:t>
            </a:r>
          </a:p>
          <a:p>
            <a:pPr marL="0" indent="0">
              <a:buNone/>
            </a:pPr>
            <a:r>
              <a:rPr lang="hr-HR" dirty="0"/>
              <a:t>    na Filozofskom fakultetu u Zagrebu 1986.</a:t>
            </a:r>
          </a:p>
          <a:p>
            <a:r>
              <a:rPr lang="hr-HR" dirty="0"/>
              <a:t>Reprezentativka je stolnog tenisa.</a:t>
            </a:r>
          </a:p>
          <a:p>
            <a:r>
              <a:rPr lang="hr-HR" dirty="0"/>
              <a:t>Završila je Višu trenersku školi.</a:t>
            </a:r>
          </a:p>
          <a:p>
            <a:r>
              <a:rPr lang="hr-HR" dirty="0"/>
              <a:t>Bavila se i sportskim novinarstvom.</a:t>
            </a:r>
          </a:p>
          <a:p>
            <a:r>
              <a:rPr lang="hr-HR" dirty="0"/>
              <a:t>Piše scenarije za radijske, televizijske i propagandne emisije.</a:t>
            </a:r>
          </a:p>
          <a:p>
            <a:r>
              <a:rPr lang="hr-HR" dirty="0"/>
              <a:t>Dobitnica je „Zlatnog i kristalnog zvona” 1996.</a:t>
            </a:r>
          </a:p>
          <a:p>
            <a:r>
              <a:rPr lang="hr-HR" dirty="0"/>
              <a:t>Za roman DEBELA je dobila 2001. nagradu Ivana Brlić-Mažuranić.</a:t>
            </a:r>
          </a:p>
          <a:p>
            <a:r>
              <a:rPr lang="hr-HR" dirty="0"/>
              <a:t>Djela: </a:t>
            </a:r>
          </a:p>
          <a:p>
            <a:pPr lvl="1"/>
            <a:r>
              <a:rPr lang="hr-HR" dirty="0"/>
              <a:t>ROMANI: Vanda, Debela, Tko je ubio </a:t>
            </a:r>
            <a:r>
              <a:rPr lang="hr-HR" dirty="0" err="1"/>
              <a:t>Pašteticu</a:t>
            </a:r>
            <a:r>
              <a:rPr lang="hr-HR" dirty="0"/>
              <a:t>, Dnevnik prve ljubavi, Djevac ili Patnje mladog Petra, </a:t>
            </a:r>
            <a:r>
              <a:rPr lang="hr-HR" dirty="0" err="1"/>
              <a:t>Ze</a:t>
            </a:r>
            <a:r>
              <a:rPr lang="hr-HR" dirty="0"/>
              <a:t> – </a:t>
            </a:r>
            <a:r>
              <a:rPr lang="hr-HR" dirty="0" err="1"/>
              <a:t>zomljani</a:t>
            </a:r>
            <a:endParaRPr lang="hr-HR" dirty="0"/>
          </a:p>
          <a:p>
            <a:pPr lvl="1"/>
            <a:r>
              <a:rPr lang="hr-HR" dirty="0"/>
              <a:t>ZBIRKA IGORAKAZA: Dvadeset igrokaza za sve generacije </a:t>
            </a:r>
          </a:p>
          <a:p>
            <a:pPr lvl="1"/>
            <a:r>
              <a:rPr lang="hr-HR" dirty="0"/>
              <a:t>ZBIRKA PRIČA I DRAMA: </a:t>
            </a:r>
            <a:r>
              <a:rPr lang="hr-HR" dirty="0" err="1"/>
              <a:t>Omčoglavi</a:t>
            </a:r>
            <a:endParaRPr lang="hr-HR" dirty="0"/>
          </a:p>
          <a:p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764704"/>
            <a:ext cx="1512168" cy="2280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21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690727"/>
            <a:ext cx="7315200" cy="1154097"/>
          </a:xfrm>
        </p:spPr>
        <p:txBody>
          <a:bodyPr/>
          <a:lstStyle/>
          <a:p>
            <a:r>
              <a:rPr lang="hr-HR" dirty="0"/>
              <a:t>DEBELA – vrsta djela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2204864"/>
            <a:ext cx="4320480" cy="2880320"/>
          </a:xfrm>
        </p:spPr>
        <p:txBody>
          <a:bodyPr>
            <a:normAutofit/>
          </a:bodyPr>
          <a:lstStyle/>
          <a:p>
            <a:r>
              <a:rPr lang="hr-HR" dirty="0"/>
              <a:t>Tinejdžerski roman ili roman za mladež </a:t>
            </a:r>
          </a:p>
          <a:p>
            <a:r>
              <a:rPr lang="hr-HR" dirty="0"/>
              <a:t>Pisan u prvom licu jednine </a:t>
            </a:r>
          </a:p>
          <a:p>
            <a:r>
              <a:rPr lang="hr-HR" dirty="0"/>
              <a:t>Monološki dnevničko - ispovjedni roman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92763"/>
            <a:ext cx="3168352" cy="4800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7693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hr-HR" dirty="0"/>
              <a:t>DEBELA: tematsko-idejni sloj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1115616" y="1196752"/>
            <a:ext cx="3364992" cy="621792"/>
          </a:xfrm>
        </p:spPr>
        <p:txBody>
          <a:bodyPr/>
          <a:lstStyle/>
          <a:p>
            <a:pPr algn="ctr"/>
            <a:r>
              <a:rPr lang="hr-HR" sz="2400" dirty="0"/>
              <a:t>Roman obrađuje teme:</a:t>
            </a: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>
          <a:xfrm>
            <a:off x="4716016" y="1196752"/>
            <a:ext cx="3362062" cy="621792"/>
          </a:xfrm>
        </p:spPr>
        <p:txBody>
          <a:bodyPr/>
          <a:lstStyle/>
          <a:p>
            <a:r>
              <a:rPr lang="hr-HR" sz="2400" dirty="0"/>
              <a:t>Roman o odrastanju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899592" y="1772816"/>
            <a:ext cx="3566160" cy="4248472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endParaRPr lang="hr-HR" dirty="0"/>
          </a:p>
          <a:p>
            <a:pPr lvl="1"/>
            <a:r>
              <a:rPr lang="hr-HR" sz="2600" dirty="0"/>
              <a:t>maloljetnička trudnoća i pobačaj,</a:t>
            </a:r>
          </a:p>
          <a:p>
            <a:pPr lvl="1"/>
            <a:r>
              <a:rPr lang="hr-HR" sz="2600" dirty="0"/>
              <a:t>homoseksualnost,</a:t>
            </a:r>
          </a:p>
          <a:p>
            <a:pPr lvl="1"/>
            <a:r>
              <a:rPr lang="hr-HR" sz="2600" dirty="0"/>
              <a:t>promiskuitet,</a:t>
            </a:r>
          </a:p>
          <a:p>
            <a:pPr lvl="1"/>
            <a:r>
              <a:rPr lang="hr-HR" sz="2600" dirty="0"/>
              <a:t>pretilost,</a:t>
            </a:r>
          </a:p>
          <a:p>
            <a:pPr lvl="1"/>
            <a:r>
              <a:rPr lang="hr-HR" sz="2600" dirty="0"/>
              <a:t>nametnuti standardi ljepote,</a:t>
            </a:r>
          </a:p>
          <a:p>
            <a:pPr lvl="1"/>
            <a:r>
              <a:rPr lang="hr-HR" sz="2600" dirty="0"/>
              <a:t>ovisnosti (droga, alkohol, pušenje),</a:t>
            </a:r>
          </a:p>
          <a:p>
            <a:pPr lvl="1"/>
            <a:r>
              <a:rPr lang="hr-HR" sz="2600" dirty="0"/>
              <a:t>neizlječiva bolest (rak – zloćudni tumor),</a:t>
            </a:r>
          </a:p>
          <a:p>
            <a:pPr lvl="1"/>
            <a:r>
              <a:rPr lang="hr-HR" sz="2600" dirty="0"/>
              <a:t>preljub u braku,</a:t>
            </a:r>
          </a:p>
          <a:p>
            <a:pPr lvl="1"/>
            <a:r>
              <a:rPr lang="hr-HR" sz="2600" dirty="0"/>
              <a:t>prvo ljubavno iskustvo.</a:t>
            </a:r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14"/>
          </p:nvPr>
        </p:nvSpPr>
        <p:spPr>
          <a:xfrm>
            <a:off x="4644008" y="2132856"/>
            <a:ext cx="3566160" cy="3672408"/>
          </a:xfrm>
        </p:spPr>
        <p:txBody>
          <a:bodyPr>
            <a:normAutofit/>
          </a:bodyPr>
          <a:lstStyle/>
          <a:p>
            <a:r>
              <a:rPr lang="hr-HR" sz="2000" dirty="0"/>
              <a:t>U središtu zbivanja je Lada u dobi od 15 – 16 godina.</a:t>
            </a:r>
          </a:p>
          <a:p>
            <a:r>
              <a:rPr lang="hr-HR" sz="2000" dirty="0"/>
              <a:t>Pratimo njezine dnevničke zapise osobnih doživljaja – onih unutrašnjih (duševnih, nevidljivih), kao i vanjskih (fizičkih, vidljivih).</a:t>
            </a:r>
          </a:p>
          <a:p>
            <a:r>
              <a:rPr lang="hr-HR" sz="2000" dirty="0"/>
              <a:t>Promatramo i doživljavamo svijet oko nje i događanja u njemu.</a:t>
            </a:r>
          </a:p>
        </p:txBody>
      </p:sp>
    </p:spTree>
    <p:extLst>
      <p:ext uri="{BB962C8B-B14F-4D97-AF65-F5344CB8AC3E}">
        <p14:creationId xmlns:p14="http://schemas.microsoft.com/office/powerpoint/2010/main" val="22503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899592" y="764704"/>
            <a:ext cx="7315200" cy="1154097"/>
          </a:xfrm>
        </p:spPr>
        <p:txBody>
          <a:bodyPr/>
          <a:lstStyle/>
          <a:p>
            <a:r>
              <a:rPr lang="hr-HR" dirty="0"/>
              <a:t>DEBELA: prostor i vrijeme</a:t>
            </a:r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sz="2400" dirty="0"/>
              <a:t>PROSTOR</a:t>
            </a:r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r-HR" sz="2400" dirty="0"/>
              <a:t>VRIJEME</a:t>
            </a:r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Zagreb</a:t>
            </a:r>
          </a:p>
          <a:p>
            <a:r>
              <a:rPr lang="hr-HR" dirty="0"/>
              <a:t>Vikendica u okolici Zagreba i na moru</a:t>
            </a:r>
          </a:p>
          <a:p>
            <a:pPr marL="45720" indent="0">
              <a:buNone/>
            </a:pPr>
            <a:endParaRPr lang="hr-HR" dirty="0"/>
          </a:p>
          <a:p>
            <a:pPr marL="45720" indent="0">
              <a:buNone/>
            </a:pPr>
            <a:endParaRPr lang="hr-HR" dirty="0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r-HR" dirty="0"/>
              <a:t>Dvije školske godine (prvi i drugi srednje)</a:t>
            </a:r>
          </a:p>
        </p:txBody>
      </p:sp>
    </p:spTree>
    <p:extLst>
      <p:ext uri="{BB962C8B-B14F-4D97-AF65-F5344CB8AC3E}">
        <p14:creationId xmlns:p14="http://schemas.microsoft.com/office/powerpoint/2010/main" val="149710336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15200" cy="1154097"/>
          </a:xfrm>
        </p:spPr>
        <p:txBody>
          <a:bodyPr/>
          <a:lstStyle/>
          <a:p>
            <a:r>
              <a:rPr lang="hr-HR" dirty="0"/>
              <a:t>DEBELA: jezik i stil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988840"/>
            <a:ext cx="7315200" cy="3539527"/>
          </a:xfrm>
        </p:spPr>
        <p:txBody>
          <a:bodyPr>
            <a:normAutofit/>
          </a:bodyPr>
          <a:lstStyle/>
          <a:p>
            <a:r>
              <a:rPr lang="hr-HR" dirty="0"/>
              <a:t>Pripovijedanje -  vrlo brzi tempo i u prvom  licu jednine.</a:t>
            </a:r>
          </a:p>
          <a:p>
            <a:r>
              <a:rPr lang="hr-HR" dirty="0"/>
              <a:t>Duhoviti dijalozi</a:t>
            </a:r>
          </a:p>
          <a:p>
            <a:r>
              <a:rPr lang="hr-HR" dirty="0"/>
              <a:t>Jezik pripovijedanja:</a:t>
            </a:r>
          </a:p>
          <a:p>
            <a:pPr lvl="1"/>
            <a:r>
              <a:rPr lang="hr-HR" sz="2000" dirty="0"/>
              <a:t>mladenački, </a:t>
            </a:r>
          </a:p>
          <a:p>
            <a:pPr lvl="1"/>
            <a:r>
              <a:rPr lang="hr-HR" sz="2000" dirty="0"/>
              <a:t>uporaba žargona zagrebačkih školaraca,</a:t>
            </a:r>
          </a:p>
          <a:p>
            <a:pPr lvl="1"/>
            <a:r>
              <a:rPr lang="hr-HR" sz="2000" dirty="0"/>
              <a:t>obilje tuđica (anglizmi).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033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 rot="-60000">
            <a:off x="1264199" y="863400"/>
            <a:ext cx="3063240" cy="550171"/>
          </a:xfrm>
        </p:spPr>
        <p:txBody>
          <a:bodyPr/>
          <a:lstStyle/>
          <a:p>
            <a:r>
              <a:rPr lang="hr-HR" dirty="0"/>
              <a:t>DEBELA - LIKOVI</a:t>
            </a:r>
          </a:p>
        </p:txBody>
      </p:sp>
      <p:pic>
        <p:nvPicPr>
          <p:cNvPr id="10" name="Rezervirano mjesto slike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3" r="15353"/>
          <a:stretch>
            <a:fillRect/>
          </a:stretch>
        </p:blipFill>
        <p:spPr/>
      </p:pic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>
          <a:xfrm rot="-60000">
            <a:off x="1135385" y="1700589"/>
            <a:ext cx="3044952" cy="4023701"/>
          </a:xfrm>
        </p:spPr>
        <p:txBody>
          <a:bodyPr>
            <a:normAutofit fontScale="92500" lnSpcReduction="20000"/>
          </a:bodyPr>
          <a:lstStyle/>
          <a:p>
            <a:r>
              <a:rPr lang="hr-HR" sz="1900" b="1" dirty="0">
                <a:solidFill>
                  <a:srgbClr val="002060"/>
                </a:solidFill>
                <a:latin typeface="Arial Black" pitchFamily="34" charset="0"/>
              </a:rPr>
              <a:t>LADA</a:t>
            </a:r>
          </a:p>
          <a:p>
            <a:endParaRPr lang="hr-HR" b="1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vi-VN" sz="2000" dirty="0"/>
              <a:t>Ima 15 godina i pohađa prvi razred gimnazije. Pretila. Ima 89 kg. Nema dečka. Muči je izgled, suvišni kilogrami, prištići. Tijekom dana jede, a po noći se prežderava. Muče je i ljubavni problemi. Ipak, čvrsta je osoba, izgrađenih stavova i ne da se lako navući na nešto što smatra da nije u redu. Duhovita.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215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33806"/>
            <a:ext cx="3190620" cy="4790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33806"/>
            <a:ext cx="3420574" cy="4790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8800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>
          <a:xfrm>
            <a:off x="1199074" y="2780928"/>
            <a:ext cx="3588950" cy="1368152"/>
          </a:xfrm>
        </p:spPr>
        <p:txBody>
          <a:bodyPr/>
          <a:lstStyle/>
          <a:p>
            <a:pPr algn="ctr"/>
            <a:r>
              <a:rPr lang="hr-HR" dirty="0"/>
              <a:t>BULIMIJA - prejedanje pa prisilno povraćanje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4"/>
          </p:nvPr>
        </p:nvSpPr>
        <p:spPr>
          <a:xfrm>
            <a:off x="1115616" y="4365104"/>
            <a:ext cx="3227832" cy="1296144"/>
          </a:xfrm>
        </p:spPr>
        <p:txBody>
          <a:bodyPr/>
          <a:lstStyle/>
          <a:p>
            <a:pPr algn="ctr"/>
            <a:r>
              <a:rPr lang="hr-HR" dirty="0"/>
              <a:t>ANOREKSIJA – namjerno izgladnjivanje</a:t>
            </a:r>
          </a:p>
        </p:txBody>
      </p:sp>
      <p:pic>
        <p:nvPicPr>
          <p:cNvPr id="6146" name="Picture 2" descr="C:\Documents and Settings\VANJA SELAK\Desktop\Školski web 2012.-2013\debela slike\PRETIL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24" y="1844824"/>
            <a:ext cx="2304256" cy="4202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utnik 7"/>
          <p:cNvSpPr/>
          <p:nvPr/>
        </p:nvSpPr>
        <p:spPr>
          <a:xfrm rot="626634">
            <a:off x="2849781" y="693368"/>
            <a:ext cx="33957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PRETILOST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>
          <a:xfrm>
            <a:off x="1403648" y="1756988"/>
            <a:ext cx="6480720" cy="534928"/>
          </a:xfrm>
        </p:spPr>
        <p:txBody>
          <a:bodyPr>
            <a:normAutofit/>
          </a:bodyPr>
          <a:lstStyle/>
          <a:p>
            <a:r>
              <a:rPr lang="hr-HR" sz="2800" i="1" dirty="0">
                <a:latin typeface="Arial Black" pitchFamily="34" charset="0"/>
              </a:rPr>
              <a:t>POREMEĆAJI U PREHRANI</a:t>
            </a:r>
          </a:p>
        </p:txBody>
      </p:sp>
    </p:spTree>
    <p:extLst>
      <p:ext uri="{BB962C8B-B14F-4D97-AF65-F5344CB8AC3E}">
        <p14:creationId xmlns:p14="http://schemas.microsoft.com/office/powerpoint/2010/main" val="109989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badača">
  <a:themeElements>
    <a:clrScheme name="Pribadač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ribadač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ibadač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409</TotalTime>
  <Words>739</Words>
  <Application>Microsoft Office PowerPoint</Application>
  <PresentationFormat>Prikaz na zaslonu (4:3)</PresentationFormat>
  <Paragraphs>124</Paragraphs>
  <Slides>18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Brush Script MT</vt:lpstr>
      <vt:lpstr>Calibri</vt:lpstr>
      <vt:lpstr>Constantia</vt:lpstr>
      <vt:lpstr>Franklin Gothic Book</vt:lpstr>
      <vt:lpstr>Rage Italic</vt:lpstr>
      <vt:lpstr>Wingdings</vt:lpstr>
      <vt:lpstr>Pribadača</vt:lpstr>
      <vt:lpstr>DEBELA</vt:lpstr>
      <vt:lpstr>Silvija Šesto Stipaničić</vt:lpstr>
      <vt:lpstr>DEBELA – vrsta djela</vt:lpstr>
      <vt:lpstr>DEBELA: tematsko-idejni sloj</vt:lpstr>
      <vt:lpstr>DEBELA: prostor i vrijeme</vt:lpstr>
      <vt:lpstr>DEBELA: jezik i stil</vt:lpstr>
      <vt:lpstr>DEBELA - LIKOVI</vt:lpstr>
      <vt:lpstr>PowerPoint prezentacija</vt:lpstr>
      <vt:lpstr>PowerPoint prezentacija</vt:lpstr>
      <vt:lpstr>PowerPoint prezentacija</vt:lpstr>
      <vt:lpstr>PowerPoint prezentacija</vt:lpstr>
      <vt:lpstr>DEBELA: likovi</vt:lpstr>
      <vt:lpstr>PowerPoint prezentacija</vt:lpstr>
      <vt:lpstr>DEBELA: likovi</vt:lpstr>
      <vt:lpstr>DEBELA - LIKOVI</vt:lpstr>
      <vt:lpstr>DEBELA: likovi</vt:lpstr>
      <vt:lpstr>DEBELA: likovi</vt:lpstr>
      <vt:lpstr>ZADATCI</vt:lpstr>
    </vt:vector>
  </TitlesOfParts>
  <Company>OŠ DON MIHOVILA PAVLINOVIĆA U PODGORI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DEBELA</dc:title>
  <dc:creator>KNJIŽNICA</dc:creator>
  <cp:lastModifiedBy>Vanja</cp:lastModifiedBy>
  <cp:revision>39</cp:revision>
  <cp:lastPrinted>2012-12-06T10:34:02Z</cp:lastPrinted>
  <dcterms:created xsi:type="dcterms:W3CDTF">2012-11-20T09:44:02Z</dcterms:created>
  <dcterms:modified xsi:type="dcterms:W3CDTF">2024-01-25T08:49:48Z</dcterms:modified>
</cp:coreProperties>
</file>