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38CD-3D17-4266-8223-C47038A33AFD}" type="datetimeFigureOut">
              <a:rPr lang="hr-HR" smtClean="0"/>
              <a:t>21.3.2020.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D4D7-EB31-42D4-829D-EFB8281972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3573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38CD-3D17-4266-8223-C47038A33AFD}" type="datetimeFigureOut">
              <a:rPr lang="hr-HR" smtClean="0"/>
              <a:t>21.3.2020.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D4D7-EB31-42D4-829D-EFB8281972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295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38CD-3D17-4266-8223-C47038A33AFD}" type="datetimeFigureOut">
              <a:rPr lang="hr-HR" smtClean="0"/>
              <a:t>21.3.2020.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D4D7-EB31-42D4-829D-EFB8281972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2323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38CD-3D17-4266-8223-C47038A33AFD}" type="datetimeFigureOut">
              <a:rPr lang="hr-HR" smtClean="0"/>
              <a:t>21.3.2020.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D4D7-EB31-42D4-829D-EFB8281972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772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38CD-3D17-4266-8223-C47038A33AFD}" type="datetimeFigureOut">
              <a:rPr lang="hr-HR" smtClean="0"/>
              <a:t>21.3.2020.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D4D7-EB31-42D4-829D-EFB8281972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512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38CD-3D17-4266-8223-C47038A33AFD}" type="datetimeFigureOut">
              <a:rPr lang="hr-HR" smtClean="0"/>
              <a:t>21.3.2020.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D4D7-EB31-42D4-829D-EFB8281972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194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38CD-3D17-4266-8223-C47038A33AFD}" type="datetimeFigureOut">
              <a:rPr lang="hr-HR" smtClean="0"/>
              <a:t>21.3.2020.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D4D7-EB31-42D4-829D-EFB8281972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10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38CD-3D17-4266-8223-C47038A33AFD}" type="datetimeFigureOut">
              <a:rPr lang="hr-HR" smtClean="0"/>
              <a:t>21.3.2020.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D4D7-EB31-42D4-829D-EFB8281972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04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38CD-3D17-4266-8223-C47038A33AFD}" type="datetimeFigureOut">
              <a:rPr lang="hr-HR" smtClean="0"/>
              <a:t>21.3.2020.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D4D7-EB31-42D4-829D-EFB8281972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163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38CD-3D17-4266-8223-C47038A33AFD}" type="datetimeFigureOut">
              <a:rPr lang="hr-HR" smtClean="0"/>
              <a:t>21.3.2020.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D4D7-EB31-42D4-829D-EFB8281972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308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38CD-3D17-4266-8223-C47038A33AFD}" type="datetimeFigureOut">
              <a:rPr lang="hr-HR" smtClean="0"/>
              <a:t>21.3.2020.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D4D7-EB31-42D4-829D-EFB8281972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317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338CD-3D17-4266-8223-C47038A33AFD}" type="datetimeFigureOut">
              <a:rPr lang="hr-HR" smtClean="0"/>
              <a:t>21.3.2020.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D4D7-EB31-42D4-829D-EFB8281972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513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6118448" cy="2619722"/>
          </a:xfrm>
        </p:spPr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VIRTUALNA LIKOVNA RADIONICA 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2448272"/>
          </a:xfrm>
        </p:spPr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NIŽI RAZREDI MŠ I PŠ DON MIHOVILA PAVLINOVIĆA, PODGORA</a:t>
            </a:r>
            <a:endParaRPr lang="hr-HR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4999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FF00"/>
                </a:solidFill>
              </a:rPr>
              <a:t>PROLJEĆE JE TU!</a:t>
            </a:r>
            <a:endParaRPr lang="hr-HR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i="1" dirty="0" smtClean="0">
                <a:solidFill>
                  <a:srgbClr val="FF0000"/>
                </a:solidFill>
                <a:effectLst/>
              </a:rPr>
              <a:t>Proljeće je jedno od četiri </a:t>
            </a:r>
            <a:r>
              <a:rPr lang="hr-HR" i="1" strike="noStrike" dirty="0" smtClean="0">
                <a:solidFill>
                  <a:srgbClr val="FF0000"/>
                </a:solidFill>
                <a:effectLst/>
              </a:rPr>
              <a:t>godišnja doba</a:t>
            </a:r>
            <a:r>
              <a:rPr lang="hr-HR" i="1" dirty="0" smtClean="0">
                <a:solidFill>
                  <a:srgbClr val="FF0000"/>
                </a:solidFill>
                <a:effectLst/>
              </a:rPr>
              <a:t>. </a:t>
            </a:r>
            <a:r>
              <a:rPr lang="hr-HR" i="0" dirty="0" smtClean="0">
                <a:solidFill>
                  <a:srgbClr val="FF0000"/>
                </a:solidFill>
                <a:effectLst/>
              </a:rPr>
              <a:t>Na sjevernoj polutki traje:</a:t>
            </a:r>
          </a:p>
          <a:p>
            <a:pPr marL="0" indent="0">
              <a:buNone/>
            </a:pPr>
            <a:r>
              <a:rPr lang="hr-HR" i="0" dirty="0" smtClean="0">
                <a:solidFill>
                  <a:srgbClr val="FF0000"/>
                </a:solidFill>
                <a:effectLst/>
              </a:rPr>
              <a:t>dio </a:t>
            </a:r>
            <a:r>
              <a:rPr lang="hr-HR" i="0" strike="noStrike" dirty="0" smtClean="0">
                <a:solidFill>
                  <a:srgbClr val="FF0000"/>
                </a:solidFill>
                <a:effectLst/>
              </a:rPr>
              <a:t>ožujka</a:t>
            </a:r>
            <a:r>
              <a:rPr lang="hr-HR" i="0" dirty="0" smtClean="0">
                <a:solidFill>
                  <a:srgbClr val="FF0000"/>
                </a:solidFill>
                <a:effectLst/>
              </a:rPr>
              <a:t> (od </a:t>
            </a:r>
            <a:r>
              <a:rPr lang="hr-HR" i="0" strike="noStrike" dirty="0" smtClean="0">
                <a:solidFill>
                  <a:srgbClr val="FF0000"/>
                </a:solidFill>
                <a:effectLst/>
              </a:rPr>
              <a:t>21.</a:t>
            </a:r>
            <a:r>
              <a:rPr lang="hr-HR" i="0" dirty="0" smtClean="0">
                <a:solidFill>
                  <a:srgbClr val="FF0000"/>
                </a:solidFill>
                <a:effectLst/>
              </a:rPr>
              <a:t>), </a:t>
            </a:r>
            <a:r>
              <a:rPr lang="hr-HR" i="0" strike="noStrike" dirty="0" smtClean="0">
                <a:solidFill>
                  <a:srgbClr val="FF0000"/>
                </a:solidFill>
                <a:effectLst/>
              </a:rPr>
              <a:t>travanj</a:t>
            </a:r>
            <a:r>
              <a:rPr lang="hr-HR" i="0" dirty="0" smtClean="0">
                <a:solidFill>
                  <a:srgbClr val="FF0000"/>
                </a:solidFill>
                <a:effectLst/>
              </a:rPr>
              <a:t>, </a:t>
            </a:r>
            <a:r>
              <a:rPr lang="hr-HR" i="0" strike="noStrike" dirty="0" smtClean="0">
                <a:solidFill>
                  <a:srgbClr val="FF0000"/>
                </a:solidFill>
                <a:effectLst/>
              </a:rPr>
              <a:t>svibanj</a:t>
            </a:r>
            <a:r>
              <a:rPr lang="hr-HR" i="0" dirty="0" smtClean="0">
                <a:solidFill>
                  <a:srgbClr val="FF0000"/>
                </a:solidFill>
                <a:effectLst/>
              </a:rPr>
              <a:t> i dio </a:t>
            </a:r>
            <a:r>
              <a:rPr lang="hr-HR" i="0" strike="noStrike" dirty="0" smtClean="0">
                <a:solidFill>
                  <a:srgbClr val="FF0000"/>
                </a:solidFill>
                <a:effectLst/>
              </a:rPr>
              <a:t>lipnja </a:t>
            </a:r>
            <a:r>
              <a:rPr lang="hr-HR" i="0" dirty="0" smtClean="0">
                <a:solidFill>
                  <a:srgbClr val="FF0000"/>
                </a:solidFill>
                <a:effectLst/>
              </a:rPr>
              <a:t>(do </a:t>
            </a:r>
            <a:r>
              <a:rPr lang="hr-HR" i="0" strike="noStrike" dirty="0" smtClean="0">
                <a:solidFill>
                  <a:srgbClr val="FF0000"/>
                </a:solidFill>
                <a:effectLst/>
              </a:rPr>
              <a:t>21.</a:t>
            </a:r>
            <a:r>
              <a:rPr lang="hr-HR" i="0" dirty="0" smtClean="0">
                <a:solidFill>
                  <a:srgbClr val="FF0000"/>
                </a:solidFill>
                <a:effectLst/>
              </a:rPr>
              <a:t>), a na južnoj Zemljinoj </a:t>
            </a:r>
            <a:r>
              <a:rPr lang="hr-HR" i="0" strike="noStrike" dirty="0" smtClean="0">
                <a:solidFill>
                  <a:srgbClr val="FF0000"/>
                </a:solidFill>
                <a:effectLst/>
              </a:rPr>
              <a:t>polutki</a:t>
            </a:r>
            <a:r>
              <a:rPr lang="hr-HR" i="0" dirty="0" smtClean="0">
                <a:solidFill>
                  <a:srgbClr val="FF0000"/>
                </a:solidFill>
                <a:effectLst/>
              </a:rPr>
              <a:t> dio </a:t>
            </a:r>
            <a:r>
              <a:rPr lang="hr-HR" i="0" strike="noStrike" dirty="0" smtClean="0">
                <a:solidFill>
                  <a:srgbClr val="FF0000"/>
                </a:solidFill>
                <a:effectLst/>
              </a:rPr>
              <a:t>rujna</a:t>
            </a:r>
            <a:r>
              <a:rPr lang="hr-HR" i="0" dirty="0" smtClean="0">
                <a:solidFill>
                  <a:srgbClr val="FF0000"/>
                </a:solidFill>
                <a:effectLst/>
              </a:rPr>
              <a:t>, cijeli </a:t>
            </a:r>
            <a:r>
              <a:rPr lang="hr-HR" i="0" strike="noStrike" dirty="0" smtClean="0">
                <a:solidFill>
                  <a:srgbClr val="FF0000"/>
                </a:solidFill>
                <a:effectLst/>
              </a:rPr>
              <a:t>listopad</a:t>
            </a:r>
            <a:r>
              <a:rPr lang="hr-HR" i="0" dirty="0" smtClean="0">
                <a:solidFill>
                  <a:srgbClr val="FF0000"/>
                </a:solidFill>
                <a:effectLst/>
              </a:rPr>
              <a:t>, </a:t>
            </a:r>
            <a:r>
              <a:rPr lang="hr-HR" i="0" strike="noStrike" dirty="0" smtClean="0">
                <a:solidFill>
                  <a:srgbClr val="FF0000"/>
                </a:solidFill>
                <a:effectLst/>
              </a:rPr>
              <a:t>studeni </a:t>
            </a:r>
            <a:r>
              <a:rPr lang="hr-HR" i="0" dirty="0" smtClean="0">
                <a:solidFill>
                  <a:srgbClr val="FF0000"/>
                </a:solidFill>
                <a:effectLst/>
              </a:rPr>
              <a:t>i dio </a:t>
            </a:r>
            <a:r>
              <a:rPr lang="hr-HR" i="0" strike="noStrike" dirty="0" smtClean="0">
                <a:solidFill>
                  <a:srgbClr val="FF0000"/>
                </a:solidFill>
                <a:effectLst/>
              </a:rPr>
              <a:t>prosinca</a:t>
            </a:r>
            <a:r>
              <a:rPr lang="hr-HR" i="0" dirty="0" smtClean="0">
                <a:solidFill>
                  <a:srgbClr val="FF0000"/>
                </a:solidFill>
                <a:effectLst/>
              </a:rPr>
              <a:t>.</a:t>
            </a:r>
          </a:p>
          <a:p>
            <a:pPr marL="0" indent="0">
              <a:buNone/>
            </a:pP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8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FF00"/>
                </a:solidFill>
              </a:rPr>
              <a:t>Niži razredi! </a:t>
            </a:r>
            <a:r>
              <a:rPr lang="hr-HR" b="1" dirty="0" smtClean="0">
                <a:solidFill>
                  <a:srgbClr val="FFFF00"/>
                </a:solidFill>
                <a:sym typeface="Wingdings" pitchFamily="2" charset="2"/>
              </a:rPr>
              <a:t></a:t>
            </a:r>
            <a:endParaRPr lang="hr-HR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rgbClr val="7030A0"/>
                </a:solidFill>
              </a:rPr>
              <a:t>Niži razredi MŠ don Mihovila Pavlinovića, Podgora zajedno sa PŠ, obilježili su početak godišnjega doba- </a:t>
            </a:r>
            <a:r>
              <a:rPr lang="hr-HR" b="1" dirty="0" smtClean="0">
                <a:solidFill>
                  <a:srgbClr val="FFFF00"/>
                </a:solidFill>
              </a:rPr>
              <a:t>PROLJEĆA. </a:t>
            </a:r>
          </a:p>
          <a:p>
            <a:pPr marL="0" indent="0">
              <a:buNone/>
            </a:pPr>
            <a:endParaRPr lang="hr-HR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hr-HR" dirty="0" smtClean="0">
                <a:solidFill>
                  <a:srgbClr val="7030A0"/>
                </a:solidFill>
              </a:rPr>
              <a:t>Pogledajmo </a:t>
            </a:r>
            <a:r>
              <a:rPr lang="hr-HR" dirty="0" smtClean="0">
                <a:solidFill>
                  <a:srgbClr val="7030A0"/>
                </a:solidFill>
              </a:rPr>
              <a:t>njihovu likovnu radionicu, koju su zajedno sa svojim učiteljicama,učiteljima i knjižničarkom, odradili virtualan likovni svijet po njihovoj mašti </a:t>
            </a:r>
            <a:r>
              <a:rPr lang="hr-HR" dirty="0" smtClean="0">
                <a:solidFill>
                  <a:srgbClr val="FFFF00"/>
                </a:solidFill>
                <a:sym typeface="Wingdings" pitchFamily="2" charset="2"/>
              </a:rPr>
              <a:t></a:t>
            </a:r>
            <a:r>
              <a:rPr lang="hr-HR" dirty="0" smtClean="0">
                <a:solidFill>
                  <a:srgbClr val="7030A0"/>
                </a:solidFill>
                <a:sym typeface="Wingdings" pitchFamily="2" charset="2"/>
              </a:rPr>
              <a:t> </a:t>
            </a:r>
            <a:endParaRPr lang="hr-H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6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hr-HR" b="1" dirty="0" smtClean="0">
                <a:solidFill>
                  <a:srgbClr val="00B0F0"/>
                </a:solidFill>
              </a:rPr>
              <a:t>Prvašići </a:t>
            </a:r>
            <a:r>
              <a:rPr lang="hr-HR" b="1" dirty="0" smtClean="0">
                <a:solidFill>
                  <a:srgbClr val="00B0F0"/>
                </a:solidFill>
                <a:sym typeface="Wingdings" pitchFamily="2" charset="2"/>
              </a:rPr>
              <a:t></a:t>
            </a:r>
            <a:endParaRPr lang="hr-HR" b="1" dirty="0">
              <a:solidFill>
                <a:srgbClr val="00B0F0"/>
              </a:solidFill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" y="1160197"/>
            <a:ext cx="1872208" cy="2448272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57462"/>
            <a:ext cx="1905000" cy="24482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63855"/>
            <a:ext cx="1895475" cy="24418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13" y="1171743"/>
            <a:ext cx="1440160" cy="24418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49" y="1171743"/>
            <a:ext cx="1679451" cy="24339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1" y="3786871"/>
            <a:ext cx="1802338" cy="2819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11" y="3786871"/>
            <a:ext cx="1938001" cy="281497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786871"/>
            <a:ext cx="1895475" cy="28149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935" y="3786871"/>
            <a:ext cx="1354614" cy="281497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571" y="3786871"/>
            <a:ext cx="1441406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8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8097"/>
            <a:ext cx="8229600" cy="1008825"/>
          </a:xfrm>
        </p:spPr>
        <p:txBody>
          <a:bodyPr/>
          <a:lstStyle/>
          <a:p>
            <a:r>
              <a:rPr lang="hr-HR" b="1" dirty="0" smtClean="0">
                <a:solidFill>
                  <a:srgbClr val="00B050"/>
                </a:solidFill>
              </a:rPr>
              <a:t>Drugaši </a:t>
            </a:r>
            <a:r>
              <a:rPr lang="hr-HR" b="1" dirty="0" smtClean="0">
                <a:solidFill>
                  <a:srgbClr val="00B050"/>
                </a:solidFill>
                <a:sym typeface="Wingdings" pitchFamily="2" charset="2"/>
              </a:rPr>
              <a:t></a:t>
            </a:r>
            <a:endParaRPr lang="hr-HR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98542"/>
            <a:ext cx="2020441" cy="2095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007492"/>
            <a:ext cx="1728192" cy="2088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44008" y="1037244"/>
            <a:ext cx="1728192" cy="2068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40611" y="1208904"/>
            <a:ext cx="2088233" cy="1704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573016"/>
            <a:ext cx="2088232" cy="26041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042" y="4027344"/>
            <a:ext cx="1928812" cy="1695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957" y="3573016"/>
            <a:ext cx="1496764" cy="26041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703" y="3946381"/>
            <a:ext cx="20478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1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Trećaši </a:t>
            </a:r>
            <a:r>
              <a:rPr lang="hr-HR" b="1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980729"/>
            <a:ext cx="2448271" cy="21602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130" y="980728"/>
            <a:ext cx="2682958" cy="2114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149" y="980728"/>
            <a:ext cx="1800200" cy="2114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2" y="980728"/>
            <a:ext cx="1731633" cy="2114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8998"/>
            <a:ext cx="2664362" cy="2124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877" y="3514722"/>
            <a:ext cx="265174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0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</a:rPr>
              <a:t>Četvrtaši </a:t>
            </a: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hr-H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2016224" cy="23042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24744"/>
            <a:ext cx="2245990" cy="23042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14914"/>
            <a:ext cx="2049016" cy="23140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14914"/>
            <a:ext cx="1866900" cy="23140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6" y="3494467"/>
            <a:ext cx="2013762" cy="3096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3" y="3857528"/>
            <a:ext cx="3168352" cy="23443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61987" y="3546101"/>
            <a:ext cx="2022152" cy="26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2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PŠ IGRANE </a:t>
            </a:r>
            <a:r>
              <a:rPr lang="hr-HR" b="1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hr-HR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2408935" cy="23762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349" y="1052736"/>
            <a:ext cx="2629842" cy="2304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717032"/>
            <a:ext cx="2085770" cy="2808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147" y="3687332"/>
            <a:ext cx="3810000" cy="28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9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PŠ ŽIVOGOŠĆE </a:t>
            </a:r>
            <a:r>
              <a:rPr lang="hr-HR" b="1" dirty="0" smtClean="0">
                <a:sym typeface="Wingdings" pitchFamily="2" charset="2"/>
              </a:rPr>
              <a:t></a:t>
            </a:r>
            <a:endParaRPr lang="hr-H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288032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770" y="1844824"/>
            <a:ext cx="379095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2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77</Words>
  <Application>Microsoft Office PowerPoint</Application>
  <PresentationFormat>On-screen Show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VIRTUALNA LIKOVNA RADIONICA </vt:lpstr>
      <vt:lpstr>PROLJEĆE JE TU!</vt:lpstr>
      <vt:lpstr>Niži razredi! </vt:lpstr>
      <vt:lpstr>Prvašići </vt:lpstr>
      <vt:lpstr>Drugaši </vt:lpstr>
      <vt:lpstr>Trećaši </vt:lpstr>
      <vt:lpstr>Četvrtaši </vt:lpstr>
      <vt:lpstr>PŠ IGRANE </vt:lpstr>
      <vt:lpstr>PŠ ŽIVOGOŠĆE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VIRTUALNA LIKOVNA RADIONICA</dc:title>
  <dc:creator>juka</dc:creator>
  <cp:lastModifiedBy>juka</cp:lastModifiedBy>
  <cp:revision>7</cp:revision>
  <dcterms:created xsi:type="dcterms:W3CDTF">2020-03-21T11:26:05Z</dcterms:created>
  <dcterms:modified xsi:type="dcterms:W3CDTF">2020-03-21T12:59:43Z</dcterms:modified>
</cp:coreProperties>
</file>