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5C037-8241-4C35-B6A9-A2303FBA9E33}" type="datetimeFigureOut">
              <a:rPr lang="hr-HR" smtClean="0"/>
              <a:t>10.12.2012</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DBDFD-1B2A-4C1D-BB32-83A0B352A455}" type="slidenum">
              <a:rPr lang="hr-HR" smtClean="0"/>
              <a:t>‹#›</a:t>
            </a:fld>
            <a:endParaRPr lang="hr-HR"/>
          </a:p>
        </p:txBody>
      </p:sp>
    </p:spTree>
    <p:extLst>
      <p:ext uri="{BB962C8B-B14F-4D97-AF65-F5344CB8AC3E}">
        <p14:creationId xmlns:p14="http://schemas.microsoft.com/office/powerpoint/2010/main" val="3109229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643DBDFD-1B2A-4C1D-BB32-83A0B352A455}" type="slidenum">
              <a:rPr lang="hr-HR" smtClean="0"/>
              <a:t>14</a:t>
            </a:fld>
            <a:endParaRPr lang="hr-HR"/>
          </a:p>
        </p:txBody>
      </p:sp>
    </p:spTree>
    <p:extLst>
      <p:ext uri="{BB962C8B-B14F-4D97-AF65-F5344CB8AC3E}">
        <p14:creationId xmlns:p14="http://schemas.microsoft.com/office/powerpoint/2010/main" val="274074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72331C3-1480-4929-8E7A-A2EEA80C78FC}" type="datetimeFigureOut">
              <a:rPr lang="hr-HR" smtClean="0"/>
              <a:t>10.12.2012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2665BF-378E-415E-A29B-8C7B1FE14D44}" type="slidenum">
              <a:rPr lang="hr-HR" smtClean="0"/>
              <a:t>‹#›</a:t>
            </a:fld>
            <a:endParaRPr lang="hr-H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hr-HR" smtClean="0"/>
              <a:t>Uredite stil naslova matrice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272331C3-1480-4929-8E7A-A2EEA80C78FC}" type="datetimeFigureOut">
              <a:rPr lang="hr-HR" smtClean="0"/>
              <a:t>10.12.2012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r-HR" smtClean="0"/>
              <a:t>Uredite stil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272331C3-1480-4929-8E7A-A2EEA80C78FC}" type="datetimeFigureOut">
              <a:rPr lang="hr-HR" smtClean="0"/>
              <a:t>10.12.2012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272331C3-1480-4929-8E7A-A2EEA80C78FC}" type="datetimeFigureOut">
              <a:rPr lang="hr-HR" smtClean="0"/>
              <a:t>10.12.2012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95" name="Title 94"/>
          <p:cNvSpPr>
            <a:spLocks noGrp="1"/>
          </p:cNvSpPr>
          <p:nvPr>
            <p:ph type="title"/>
          </p:nvPr>
        </p:nvSpPr>
        <p:spPr>
          <a:xfrm>
            <a:off x="457200" y="4463568"/>
            <a:ext cx="8305800" cy="1143000"/>
          </a:xfrm>
        </p:spPr>
        <p:txBody>
          <a:bodyPr/>
          <a:lstStyle/>
          <a:p>
            <a:r>
              <a:rPr lang="hr-HR" smtClean="0"/>
              <a:t>Uredite stil naslova matrice</a:t>
            </a:r>
            <a:endParaRPr lang="en-US"/>
          </a:p>
        </p:txBody>
      </p:sp>
      <p:sp>
        <p:nvSpPr>
          <p:cNvPr id="2" name="Date Placeholder 1"/>
          <p:cNvSpPr>
            <a:spLocks noGrp="1"/>
          </p:cNvSpPr>
          <p:nvPr>
            <p:ph type="dt" sz="half" idx="10"/>
          </p:nvPr>
        </p:nvSpPr>
        <p:spPr/>
        <p:txBody>
          <a:bodyPr/>
          <a:lstStyle/>
          <a:p>
            <a:fld id="{272331C3-1480-4929-8E7A-A2EEA80C78FC}" type="datetimeFigureOut">
              <a:rPr lang="hr-HR" smtClean="0"/>
              <a:t>10.12.2012</a:t>
            </a:fld>
            <a:endParaRPr lang="hr-HR"/>
          </a:p>
        </p:txBody>
      </p:sp>
      <p:sp>
        <p:nvSpPr>
          <p:cNvPr id="91" name="Footer Placeholder 90"/>
          <p:cNvSpPr>
            <a:spLocks noGrp="1"/>
          </p:cNvSpPr>
          <p:nvPr>
            <p:ph type="ftr" sz="quarter" idx="11"/>
          </p:nvPr>
        </p:nvSpPr>
        <p:spPr/>
        <p:txBody>
          <a:bodyPr/>
          <a:lstStyle/>
          <a:p>
            <a:endParaRPr lang="hr-HR"/>
          </a:p>
        </p:txBody>
      </p:sp>
      <p:sp>
        <p:nvSpPr>
          <p:cNvPr id="92" name="Slide Number Placeholder 91"/>
          <p:cNvSpPr>
            <a:spLocks noGrp="1"/>
          </p:cNvSpPr>
          <p:nvPr>
            <p:ph type="sldNum" sz="quarter" idx="12"/>
          </p:nvPr>
        </p:nvSpPr>
        <p:spPr/>
        <p:txBody>
          <a:bodyPr/>
          <a:lstStyle/>
          <a:p>
            <a:fld id="{032665BF-378E-415E-A29B-8C7B1FE14D44}"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Date Placeholder 4"/>
          <p:cNvSpPr>
            <a:spLocks noGrp="1"/>
          </p:cNvSpPr>
          <p:nvPr>
            <p:ph type="dt" sz="half" idx="10"/>
          </p:nvPr>
        </p:nvSpPr>
        <p:spPr/>
        <p:txBody>
          <a:bodyPr/>
          <a:lstStyle/>
          <a:p>
            <a:fld id="{272331C3-1480-4929-8E7A-A2EEA80C78FC}" type="datetimeFigureOut">
              <a:rPr lang="hr-HR" smtClean="0"/>
              <a:t>10.12.2012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7" name="Date Placeholder 6"/>
          <p:cNvSpPr>
            <a:spLocks noGrp="1"/>
          </p:cNvSpPr>
          <p:nvPr>
            <p:ph type="dt" sz="half" idx="10"/>
          </p:nvPr>
        </p:nvSpPr>
        <p:spPr/>
        <p:txBody>
          <a:bodyPr/>
          <a:lstStyle/>
          <a:p>
            <a:fld id="{272331C3-1480-4929-8E7A-A2EEA80C78FC}" type="datetimeFigureOut">
              <a:rPr lang="hr-HR" smtClean="0"/>
              <a:t>10.12.2012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Date Placeholder 2"/>
          <p:cNvSpPr>
            <a:spLocks noGrp="1"/>
          </p:cNvSpPr>
          <p:nvPr>
            <p:ph type="dt" sz="half" idx="10"/>
          </p:nvPr>
        </p:nvSpPr>
        <p:spPr/>
        <p:txBody>
          <a:bodyPr/>
          <a:lstStyle/>
          <a:p>
            <a:fld id="{272331C3-1480-4929-8E7A-A2EEA80C78FC}" type="datetimeFigureOut">
              <a:rPr lang="hr-HR" smtClean="0"/>
              <a:t>10.12.2012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331C3-1480-4929-8E7A-A2EEA80C78FC}" type="datetimeFigureOut">
              <a:rPr lang="hr-HR" smtClean="0"/>
              <a:t>10.12.2012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32665BF-378E-415E-A29B-8C7B1FE14D44}" type="slidenum">
              <a:rPr lang="hr-HR" smtClean="0"/>
              <a:t>‹#›</a:t>
            </a:fld>
            <a:endParaRPr lang="hr-H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272331C3-1480-4929-8E7A-A2EEA80C78FC}" type="datetimeFigureOut">
              <a:rPr lang="hr-HR" smtClean="0"/>
              <a:t>10.12.2012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2665BF-378E-415E-A29B-8C7B1FE14D44}" type="slidenum">
              <a:rPr lang="hr-HR" smtClean="0"/>
              <a:t>‹#›</a:t>
            </a:fld>
            <a:endParaRPr lang="hr-H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hr-HR" smtClean="0"/>
              <a:t>Uredite stil naslova matrice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a:p>
        </p:txBody>
      </p:sp>
      <p:sp>
        <p:nvSpPr>
          <p:cNvPr id="5" name="Date Placeholder 4"/>
          <p:cNvSpPr>
            <a:spLocks noGrp="1"/>
          </p:cNvSpPr>
          <p:nvPr>
            <p:ph type="dt" sz="half" idx="10"/>
          </p:nvPr>
        </p:nvSpPr>
        <p:spPr/>
        <p:txBody>
          <a:bodyPr/>
          <a:lstStyle/>
          <a:p>
            <a:fld id="{272331C3-1480-4929-8E7A-A2EEA80C78FC}" type="datetimeFigureOut">
              <a:rPr lang="hr-HR" smtClean="0"/>
              <a:t>10.12.2012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32665BF-378E-415E-A29B-8C7B1FE14D44}" type="slidenum">
              <a:rPr lang="hr-HR" smtClean="0"/>
              <a:t>‹#›</a:t>
            </a:fld>
            <a:endParaRPr lang="hr-H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hr-HR" smtClean="0"/>
              <a:t>Uredite stil naslova matrice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hr-HR" smtClean="0"/>
              <a:t>Uredite stil naslova matrice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72331C3-1480-4929-8E7A-A2EEA80C78FC}" type="datetimeFigureOut">
              <a:rPr lang="hr-HR" smtClean="0"/>
              <a:t>10.12.2012</a:t>
            </a:fld>
            <a:endParaRPr lang="hr-H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hr-H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2665BF-378E-415E-A29B-8C7B1FE14D44}"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centarbea.hr" TargetMode="External"/><Relationship Id="rId2" Type="http://schemas.openxmlformats.org/officeDocument/2006/relationships/hyperlink" Target="http://www.hope.hr/" TargetMode="External"/><Relationship Id="rId1" Type="http://schemas.openxmlformats.org/officeDocument/2006/relationships/slideLayout" Target="../slideLayouts/slideLayout2.xml"/><Relationship Id="rId4" Type="http://schemas.openxmlformats.org/officeDocument/2006/relationships/hyperlink" Target="http://www.centarbea.hr/"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hope.hr/" TargetMode="External"/><Relationship Id="rId2" Type="http://schemas.openxmlformats.org/officeDocument/2006/relationships/hyperlink" Target="http://www.centarbea.hr/" TargetMode="External"/><Relationship Id="rId1" Type="http://schemas.openxmlformats.org/officeDocument/2006/relationships/slideLayout" Target="../slideLayouts/slideLayout2.xml"/><Relationship Id="rId5" Type="http://schemas.openxmlformats.org/officeDocument/2006/relationships/hyperlink" Target="http://www.youtube.com/watch?v=1TJdCFbGZNI" TargetMode="External"/><Relationship Id="rId4" Type="http://schemas.openxmlformats.org/officeDocument/2006/relationships/hyperlink" Target="http://www.skole.hr/ucenici/os_visi?news_id=2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23528" y="1700808"/>
            <a:ext cx="5112568" cy="1296392"/>
          </a:xfrm>
        </p:spPr>
        <p:txBody>
          <a:bodyPr>
            <a:normAutofit/>
          </a:bodyPr>
          <a:lstStyle/>
          <a:p>
            <a:r>
              <a:rPr lang="hr-HR" sz="3200" dirty="0" smtClean="0"/>
              <a:t>POREMEĆAJI PREHRANE</a:t>
            </a:r>
            <a:endParaRPr lang="hr-HR" sz="3200" dirty="0"/>
          </a:p>
        </p:txBody>
      </p:sp>
      <p:sp>
        <p:nvSpPr>
          <p:cNvPr id="3" name="Podnaslov 2"/>
          <p:cNvSpPr>
            <a:spLocks noGrp="1"/>
          </p:cNvSpPr>
          <p:nvPr>
            <p:ph type="subTitle" idx="1"/>
          </p:nvPr>
        </p:nvSpPr>
        <p:spPr/>
        <p:txBody>
          <a:bodyPr>
            <a:normAutofit/>
          </a:bodyPr>
          <a:lstStyle/>
          <a:p>
            <a:r>
              <a:rPr lang="hr-HR" sz="1400" dirty="0" smtClean="0"/>
              <a:t>Pripremila: Marijana </a:t>
            </a:r>
            <a:r>
              <a:rPr lang="hr-HR" sz="1400" dirty="0" err="1" smtClean="0"/>
              <a:t>Dragobratović</a:t>
            </a:r>
            <a:r>
              <a:rPr lang="hr-HR" sz="1400" dirty="0" smtClean="0"/>
              <a:t>, prof.</a:t>
            </a:r>
            <a:endParaRPr lang="hr-HR" sz="1400" dirty="0"/>
          </a:p>
        </p:txBody>
      </p:sp>
    </p:spTree>
    <p:extLst>
      <p:ext uri="{BB962C8B-B14F-4D97-AF65-F5344CB8AC3E}">
        <p14:creationId xmlns:p14="http://schemas.microsoft.com/office/powerpoint/2010/main" val="22141832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title"/>
          </p:nvPr>
        </p:nvSpPr>
        <p:spPr/>
        <p:txBody>
          <a:bodyPr/>
          <a:lstStyle/>
          <a:p>
            <a:r>
              <a:rPr lang="hr-HR" dirty="0" err="1" smtClean="0"/>
              <a:t>Kompulzivno</a:t>
            </a:r>
            <a:r>
              <a:rPr lang="hr-HR" dirty="0" smtClean="0"/>
              <a:t> prejedanje</a:t>
            </a:r>
            <a:endParaRPr lang="hr-HR" dirty="0"/>
          </a:p>
        </p:txBody>
      </p:sp>
      <p:sp>
        <p:nvSpPr>
          <p:cNvPr id="8" name="Rezervirano mjesto sadržaja 7"/>
          <p:cNvSpPr>
            <a:spLocks noGrp="1"/>
          </p:cNvSpPr>
          <p:nvPr>
            <p:ph sz="half" idx="1"/>
          </p:nvPr>
        </p:nvSpPr>
        <p:spPr/>
        <p:txBody>
          <a:bodyPr>
            <a:normAutofit fontScale="55000" lnSpcReduction="20000"/>
          </a:bodyPr>
          <a:lstStyle/>
          <a:p>
            <a:r>
              <a:rPr lang="vi-VN" b="1" dirty="0"/>
              <a:t>Svi mi ponekad pojedemo previše, no osobe koje to rade svakog dana boluju od poremećaja nazvanog </a:t>
            </a:r>
            <a:r>
              <a:rPr lang="vi-VN" b="1" i="1" dirty="0"/>
              <a:t>kompulzivno prejedanje</a:t>
            </a:r>
            <a:r>
              <a:rPr lang="vi-VN" b="1" dirty="0"/>
              <a:t>. Oni poput bulimičara unose u svoj organizam velike količine hrane, no pritom ne izazivaju namjerno povraćanje. Na taj način postaju pretili što itekako utječe na njihovo zdravlje. Takvi ljudi nemaju kontrolu nad količinom hrane koju pojedu, a često i ne gledaju što jedu. Bitno je napomenuti da se jednokratno prejedanje nikako ne smije pomiješati s kompulzivnim prejedanjem jer svima je ponekad teško reći: “Dosta mi je keksa!” ili “Par bombona mi je dovoljno!”. Zabrinuti se treba onda kada nas u pražnjenju hladnjaka nitko ne može zaustaviti. Oboljeli od ovog poremećaja u prehrani također moraju potražiti stručnu pomoć jer ovakva stanja ne mogu riješiti sami.</a:t>
            </a:r>
            <a:endParaRPr lang="hr-HR" b="1" dirty="0"/>
          </a:p>
        </p:txBody>
      </p:sp>
      <p:pic>
        <p:nvPicPr>
          <p:cNvPr id="10" name="Rezervirano mjesto sadržaja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5" y="1772816"/>
            <a:ext cx="3816424" cy="31683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998821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p:cNvSpPr>
            <a:spLocks noGrp="1"/>
          </p:cNvSpPr>
          <p:nvPr>
            <p:ph type="title"/>
          </p:nvPr>
        </p:nvSpPr>
        <p:spPr/>
        <p:txBody>
          <a:bodyPr/>
          <a:lstStyle/>
          <a:p>
            <a:r>
              <a:rPr lang="hr-HR" dirty="0" smtClean="0"/>
              <a:t>Tablica ponašanja</a:t>
            </a:r>
            <a:endParaRPr lang="hr-HR" dirty="0"/>
          </a:p>
        </p:txBody>
      </p:sp>
      <p:graphicFrame>
        <p:nvGraphicFramePr>
          <p:cNvPr id="9" name="Rezervirano mjesto sadržaja 8"/>
          <p:cNvGraphicFramePr>
            <a:graphicFrameLocks noGrp="1"/>
          </p:cNvGraphicFramePr>
          <p:nvPr>
            <p:ph idx="1"/>
            <p:extLst>
              <p:ext uri="{D42A27DB-BD31-4B8C-83A1-F6EECF244321}">
                <p14:modId xmlns:p14="http://schemas.microsoft.com/office/powerpoint/2010/main" val="1210816882"/>
              </p:ext>
            </p:extLst>
          </p:nvPr>
        </p:nvGraphicFramePr>
        <p:xfrm>
          <a:off x="1115617" y="1556792"/>
          <a:ext cx="7344815" cy="4262067"/>
        </p:xfrm>
        <a:graphic>
          <a:graphicData uri="http://schemas.openxmlformats.org/drawingml/2006/table">
            <a:tbl>
              <a:tblPr/>
              <a:tblGrid>
                <a:gridCol w="2448271"/>
                <a:gridCol w="2448272"/>
                <a:gridCol w="2448272"/>
              </a:tblGrid>
              <a:tr h="1368152">
                <a:tc>
                  <a:txBody>
                    <a:bodyPr/>
                    <a:lstStyle/>
                    <a:p>
                      <a:pPr algn="just"/>
                      <a:r>
                        <a:rPr lang="pl-PL" sz="2000" dirty="0">
                          <a:solidFill>
                            <a:srgbClr val="002060"/>
                          </a:solidFill>
                          <a:effectLst/>
                        </a:rPr>
                        <a:t>Osobe koje pate od </a:t>
                      </a:r>
                      <a:r>
                        <a:rPr lang="pl-PL" sz="2000" b="1" dirty="0">
                          <a:solidFill>
                            <a:srgbClr val="002060"/>
                          </a:solidFill>
                          <a:effectLst/>
                        </a:rPr>
                        <a:t>anoreksije</a:t>
                      </a:r>
                      <a:endParaRPr lang="pl-PL" sz="2000" dirty="0">
                        <a:solidFill>
                          <a:srgbClr val="002060"/>
                        </a:solidFill>
                        <a:effectLst/>
                      </a:endParaRPr>
                    </a:p>
                  </a:txBody>
                  <a:tcPr marL="6253" marR="6253" marT="6253" marB="6253" anchor="ctr">
                    <a:lnL>
                      <a:noFill/>
                    </a:lnL>
                    <a:lnR>
                      <a:noFill/>
                    </a:lnR>
                    <a:lnT>
                      <a:noFill/>
                    </a:lnT>
                    <a:lnB>
                      <a:noFill/>
                    </a:lnB>
                    <a:solidFill>
                      <a:schemeClr val="bg2">
                        <a:lumMod val="10000"/>
                        <a:lumOff val="90000"/>
                      </a:schemeClr>
                    </a:solidFill>
                  </a:tcPr>
                </a:tc>
                <a:tc>
                  <a:txBody>
                    <a:bodyPr/>
                    <a:lstStyle/>
                    <a:p>
                      <a:pPr algn="just"/>
                      <a:r>
                        <a:rPr lang="pl-PL" sz="2000" dirty="0">
                          <a:solidFill>
                            <a:srgbClr val="002060"/>
                          </a:solidFill>
                          <a:effectLst/>
                        </a:rPr>
                        <a:t>Osobe koje pate od</a:t>
                      </a:r>
                      <a:br>
                        <a:rPr lang="pl-PL" sz="2000" dirty="0">
                          <a:solidFill>
                            <a:srgbClr val="002060"/>
                          </a:solidFill>
                          <a:effectLst/>
                        </a:rPr>
                      </a:br>
                      <a:r>
                        <a:rPr lang="pl-PL" sz="2000" b="1" dirty="0">
                          <a:solidFill>
                            <a:srgbClr val="002060"/>
                          </a:solidFill>
                          <a:effectLst/>
                        </a:rPr>
                        <a:t>bulimije</a:t>
                      </a:r>
                      <a:endParaRPr lang="pl-PL" sz="2000" dirty="0">
                        <a:solidFill>
                          <a:srgbClr val="002060"/>
                        </a:solidFill>
                        <a:effectLst/>
                      </a:endParaRPr>
                    </a:p>
                  </a:txBody>
                  <a:tcPr marL="6253" marR="6253" marT="6253" marB="6253" anchor="ctr">
                    <a:lnL>
                      <a:noFill/>
                    </a:lnL>
                    <a:lnR>
                      <a:noFill/>
                    </a:lnR>
                    <a:lnT>
                      <a:noFill/>
                    </a:lnT>
                    <a:lnB>
                      <a:noFill/>
                    </a:lnB>
                    <a:solidFill>
                      <a:schemeClr val="bg2">
                        <a:lumMod val="25000"/>
                        <a:lumOff val="75000"/>
                      </a:schemeClr>
                    </a:solidFill>
                  </a:tcPr>
                </a:tc>
                <a:tc>
                  <a:txBody>
                    <a:bodyPr/>
                    <a:lstStyle/>
                    <a:p>
                      <a:pPr algn="just"/>
                      <a:r>
                        <a:rPr lang="pl-PL" sz="1600" dirty="0" smtClean="0">
                          <a:solidFill>
                            <a:srgbClr val="002060"/>
                          </a:solidFill>
                          <a:effectLst/>
                        </a:rPr>
                        <a:t>Osobe koje pate od </a:t>
                      </a:r>
                      <a:r>
                        <a:rPr lang="pl-PL" sz="1600" b="1" dirty="0" smtClean="0">
                          <a:solidFill>
                            <a:srgbClr val="002060"/>
                          </a:solidFill>
                          <a:effectLst/>
                        </a:rPr>
                        <a:t>kompulzivnog </a:t>
                      </a:r>
                      <a:r>
                        <a:rPr lang="pl-PL" sz="1600" b="1" dirty="0">
                          <a:solidFill>
                            <a:srgbClr val="002060"/>
                          </a:solidFill>
                          <a:effectLst/>
                        </a:rPr>
                        <a:t>prejedanja</a:t>
                      </a:r>
                      <a:endParaRPr lang="pl-PL" sz="1600" dirty="0">
                        <a:solidFill>
                          <a:srgbClr val="002060"/>
                        </a:solidFill>
                        <a:effectLst/>
                      </a:endParaRPr>
                    </a:p>
                  </a:txBody>
                  <a:tcPr marL="6253" marR="6253" marT="6253" marB="6253" anchor="ctr">
                    <a:lnL>
                      <a:noFill/>
                    </a:lnL>
                    <a:lnR>
                      <a:noFill/>
                    </a:lnR>
                    <a:lnT>
                      <a:noFill/>
                    </a:lnT>
                    <a:lnB>
                      <a:noFill/>
                    </a:lnB>
                    <a:solidFill>
                      <a:schemeClr val="bg2">
                        <a:lumMod val="50000"/>
                        <a:lumOff val="50000"/>
                      </a:schemeClr>
                    </a:solidFill>
                  </a:tcPr>
                </a:tc>
              </a:tr>
              <a:tr h="2893915">
                <a:tc>
                  <a:txBody>
                    <a:bodyPr/>
                    <a:lstStyle/>
                    <a:p>
                      <a:pPr algn="just">
                        <a:buFont typeface="Arial"/>
                        <a:buChar char="•"/>
                      </a:pPr>
                      <a:r>
                        <a:rPr lang="hr-HR" sz="1600" dirty="0">
                          <a:solidFill>
                            <a:srgbClr val="FFC000"/>
                          </a:solidFill>
                          <a:effectLst/>
                        </a:rPr>
                        <a:t>jedu izrazito malo</a:t>
                      </a:r>
                    </a:p>
                    <a:p>
                      <a:pPr algn="just">
                        <a:buFont typeface="Arial"/>
                        <a:buChar char="•"/>
                      </a:pPr>
                      <a:r>
                        <a:rPr lang="hr-HR" sz="1600" dirty="0">
                          <a:solidFill>
                            <a:srgbClr val="FFC000"/>
                          </a:solidFill>
                          <a:effectLst/>
                        </a:rPr>
                        <a:t>pretvaraju se da su jeli</a:t>
                      </a:r>
                    </a:p>
                    <a:p>
                      <a:pPr algn="l">
                        <a:buFont typeface="Arial"/>
                        <a:buChar char="•"/>
                      </a:pPr>
                      <a:r>
                        <a:rPr lang="hr-HR" sz="1600" dirty="0" smtClean="0">
                          <a:solidFill>
                            <a:srgbClr val="FFC000"/>
                          </a:solidFill>
                          <a:effectLst/>
                        </a:rPr>
                        <a:t>često</a:t>
                      </a:r>
                      <a:r>
                        <a:rPr lang="hr-HR" sz="1600" baseline="0" dirty="0" smtClean="0">
                          <a:solidFill>
                            <a:srgbClr val="FFC000"/>
                          </a:solidFill>
                          <a:effectLst/>
                        </a:rPr>
                        <a:t> </a:t>
                      </a:r>
                      <a:r>
                        <a:rPr lang="hr-HR" sz="1600" dirty="0" smtClean="0">
                          <a:solidFill>
                            <a:srgbClr val="FFC000"/>
                          </a:solidFill>
                          <a:effectLst/>
                        </a:rPr>
                        <a:t>proučavaju </a:t>
                      </a:r>
                      <a:r>
                        <a:rPr lang="hr-HR" sz="1600" dirty="0">
                          <a:solidFill>
                            <a:srgbClr val="FFC000"/>
                          </a:solidFill>
                          <a:effectLst/>
                        </a:rPr>
                        <a:t>prehrambene </a:t>
                      </a:r>
                      <a:r>
                        <a:rPr lang="hr-HR" sz="1600" dirty="0" smtClean="0">
                          <a:solidFill>
                            <a:srgbClr val="FFC000"/>
                          </a:solidFill>
                          <a:effectLst/>
                        </a:rPr>
                        <a:t>navike</a:t>
                      </a:r>
                    </a:p>
                    <a:p>
                      <a:pPr algn="just">
                        <a:buFont typeface="Arial"/>
                        <a:buNone/>
                      </a:pPr>
                      <a:r>
                        <a:rPr lang="hr-HR" sz="1600" dirty="0" smtClean="0">
                          <a:solidFill>
                            <a:srgbClr val="FFC000"/>
                          </a:solidFill>
                          <a:effectLst/>
                        </a:rPr>
                        <a:t>drugih </a:t>
                      </a:r>
                      <a:r>
                        <a:rPr lang="hr-HR" sz="1600" dirty="0">
                          <a:solidFill>
                            <a:srgbClr val="FFC000"/>
                          </a:solidFill>
                          <a:effectLst/>
                        </a:rPr>
                        <a:t>ljudi</a:t>
                      </a:r>
                    </a:p>
                    <a:p>
                      <a:pPr algn="just">
                        <a:buFont typeface="Arial"/>
                        <a:buChar char="•"/>
                      </a:pPr>
                      <a:r>
                        <a:rPr lang="hr-HR" sz="1600" dirty="0">
                          <a:solidFill>
                            <a:srgbClr val="FFC000"/>
                          </a:solidFill>
                          <a:effectLst/>
                        </a:rPr>
                        <a:t>uzimaju laksative</a:t>
                      </a:r>
                    </a:p>
                    <a:p>
                      <a:pPr algn="just">
                        <a:buFont typeface="Arial"/>
                        <a:buChar char="•"/>
                      </a:pPr>
                      <a:r>
                        <a:rPr lang="hr-HR" sz="1600" dirty="0">
                          <a:solidFill>
                            <a:srgbClr val="FFC000"/>
                          </a:solidFill>
                          <a:effectLst/>
                        </a:rPr>
                        <a:t>pretjerano vježbaju</a:t>
                      </a:r>
                    </a:p>
                    <a:p>
                      <a:pPr algn="just">
                        <a:buFont typeface="Arial"/>
                        <a:buChar char="•"/>
                      </a:pPr>
                      <a:r>
                        <a:rPr lang="hr-HR" sz="1600" dirty="0">
                          <a:solidFill>
                            <a:srgbClr val="FFC000"/>
                          </a:solidFill>
                          <a:effectLst/>
                        </a:rPr>
                        <a:t>često plaču</a:t>
                      </a:r>
                    </a:p>
                    <a:p>
                      <a:pPr algn="just">
                        <a:buFont typeface="Arial"/>
                        <a:buChar char="•"/>
                      </a:pPr>
                      <a:r>
                        <a:rPr lang="hr-HR" sz="1600" dirty="0">
                          <a:solidFill>
                            <a:srgbClr val="FFC000"/>
                          </a:solidFill>
                          <a:effectLst/>
                        </a:rPr>
                        <a:t>često mjere svoju težinu</a:t>
                      </a:r>
                    </a:p>
                  </a:txBody>
                  <a:tcPr marL="6253" marR="6253" marT="6253" marB="6253" anchor="ctr">
                    <a:lnL>
                      <a:noFill/>
                    </a:lnL>
                    <a:lnR>
                      <a:noFill/>
                    </a:lnR>
                    <a:lnT>
                      <a:noFill/>
                    </a:lnT>
                    <a:lnB>
                      <a:noFill/>
                    </a:lnB>
                  </a:tcPr>
                </a:tc>
                <a:tc>
                  <a:txBody>
                    <a:bodyPr/>
                    <a:lstStyle/>
                    <a:p>
                      <a:pPr algn="just">
                        <a:buFont typeface="Arial"/>
                        <a:buChar char="•"/>
                      </a:pPr>
                      <a:r>
                        <a:rPr lang="hr-HR" sz="1600" dirty="0">
                          <a:solidFill>
                            <a:srgbClr val="FFC000"/>
                          </a:solidFill>
                          <a:effectLst/>
                        </a:rPr>
                        <a:t>pretjeruju s jelom</a:t>
                      </a:r>
                    </a:p>
                    <a:p>
                      <a:pPr algn="just">
                        <a:buFont typeface="Arial"/>
                        <a:buChar char="•"/>
                      </a:pPr>
                      <a:r>
                        <a:rPr lang="hr-HR" sz="1600" dirty="0">
                          <a:solidFill>
                            <a:srgbClr val="FFC000"/>
                          </a:solidFill>
                          <a:effectLst/>
                        </a:rPr>
                        <a:t>često jedu</a:t>
                      </a:r>
                    </a:p>
                    <a:p>
                      <a:pPr algn="just">
                        <a:buFont typeface="Arial"/>
                        <a:buChar char="•"/>
                      </a:pPr>
                      <a:r>
                        <a:rPr lang="hr-HR" sz="1600" dirty="0">
                          <a:solidFill>
                            <a:srgbClr val="FFC000"/>
                          </a:solidFill>
                          <a:effectLst/>
                        </a:rPr>
                        <a:t>pretjerano vježbaju</a:t>
                      </a:r>
                    </a:p>
                    <a:p>
                      <a:pPr algn="just">
                        <a:buFont typeface="Arial"/>
                        <a:buChar char="•"/>
                      </a:pPr>
                      <a:r>
                        <a:rPr lang="hr-HR" sz="1600" dirty="0">
                          <a:solidFill>
                            <a:srgbClr val="FFC000"/>
                          </a:solidFill>
                          <a:effectLst/>
                        </a:rPr>
                        <a:t>često se pridržavaju strogih dijeta</a:t>
                      </a:r>
                    </a:p>
                    <a:p>
                      <a:pPr algn="just">
                        <a:buFont typeface="Arial"/>
                        <a:buChar char="•"/>
                      </a:pPr>
                      <a:r>
                        <a:rPr lang="hr-HR" sz="1600" dirty="0">
                          <a:solidFill>
                            <a:srgbClr val="FFC000"/>
                          </a:solidFill>
                          <a:effectLst/>
                        </a:rPr>
                        <a:t>često plaču</a:t>
                      </a:r>
                    </a:p>
                    <a:p>
                      <a:pPr algn="just">
                        <a:buFont typeface="Arial"/>
                        <a:buChar char="•"/>
                      </a:pPr>
                      <a:r>
                        <a:rPr lang="hr-HR" sz="1600" dirty="0">
                          <a:solidFill>
                            <a:srgbClr val="FFC000"/>
                          </a:solidFill>
                          <a:effectLst/>
                        </a:rPr>
                        <a:t>često mjere svoju težinu</a:t>
                      </a:r>
                    </a:p>
                  </a:txBody>
                  <a:tcPr marL="6253" marR="6253" marT="6253" marB="6253" anchor="ctr">
                    <a:lnL>
                      <a:noFill/>
                    </a:lnL>
                    <a:lnR>
                      <a:noFill/>
                    </a:lnR>
                    <a:lnT>
                      <a:noFill/>
                    </a:lnT>
                    <a:lnB>
                      <a:noFill/>
                    </a:lnB>
                  </a:tcPr>
                </a:tc>
                <a:tc>
                  <a:txBody>
                    <a:bodyPr/>
                    <a:lstStyle/>
                    <a:p>
                      <a:pPr algn="just">
                        <a:buFont typeface="Arial"/>
                        <a:buChar char="•"/>
                      </a:pPr>
                      <a:r>
                        <a:rPr lang="hr-HR" sz="1600" dirty="0">
                          <a:solidFill>
                            <a:srgbClr val="FFC000"/>
                          </a:solidFill>
                          <a:effectLst/>
                        </a:rPr>
                        <a:t>pretjeruju s jelom</a:t>
                      </a:r>
                    </a:p>
                    <a:p>
                      <a:pPr algn="just">
                        <a:buFont typeface="Arial"/>
                        <a:buChar char="•"/>
                      </a:pPr>
                      <a:r>
                        <a:rPr lang="hr-HR" sz="1600" dirty="0">
                          <a:solidFill>
                            <a:srgbClr val="FFC000"/>
                          </a:solidFill>
                          <a:effectLst/>
                        </a:rPr>
                        <a:t>skrivaju ili kradu hranu</a:t>
                      </a:r>
                    </a:p>
                    <a:p>
                      <a:pPr algn="just">
                        <a:buFont typeface="Arial"/>
                        <a:buChar char="•"/>
                      </a:pPr>
                      <a:r>
                        <a:rPr lang="hr-HR" sz="1600" dirty="0">
                          <a:solidFill>
                            <a:srgbClr val="FFC000"/>
                          </a:solidFill>
                          <a:effectLst/>
                        </a:rPr>
                        <a:t>jedu potajice</a:t>
                      </a:r>
                    </a:p>
                    <a:p>
                      <a:pPr algn="just">
                        <a:buFont typeface="Arial"/>
                        <a:buChar char="•"/>
                      </a:pPr>
                      <a:r>
                        <a:rPr lang="hr-HR" sz="1600" dirty="0">
                          <a:solidFill>
                            <a:srgbClr val="FFC000"/>
                          </a:solidFill>
                          <a:effectLst/>
                        </a:rPr>
                        <a:t>uzimaju laksative</a:t>
                      </a:r>
                    </a:p>
                    <a:p>
                      <a:pPr algn="just">
                        <a:buFont typeface="Arial"/>
                        <a:buChar char="•"/>
                      </a:pPr>
                      <a:r>
                        <a:rPr lang="hr-HR" sz="1600" dirty="0">
                          <a:solidFill>
                            <a:srgbClr val="FFC000"/>
                          </a:solidFill>
                          <a:effectLst/>
                        </a:rPr>
                        <a:t>često plaču</a:t>
                      </a:r>
                    </a:p>
                    <a:p>
                      <a:pPr algn="just">
                        <a:buFont typeface="Arial"/>
                        <a:buChar char="•"/>
                      </a:pPr>
                      <a:r>
                        <a:rPr lang="hr-HR" sz="1600" dirty="0">
                          <a:solidFill>
                            <a:srgbClr val="FFC000"/>
                          </a:solidFill>
                          <a:effectLst/>
                        </a:rPr>
                        <a:t>često mjere svoju težinu</a:t>
                      </a:r>
                    </a:p>
                  </a:txBody>
                  <a:tcPr marL="6253" marR="6253" marT="6253" marB="6253" anchor="ctr">
                    <a:lnL>
                      <a:noFill/>
                    </a:lnL>
                    <a:lnR>
                      <a:noFill/>
                    </a:lnR>
                    <a:lnT>
                      <a:noFill/>
                    </a:lnT>
                    <a:lnB>
                      <a:noFill/>
                    </a:lnB>
                  </a:tcPr>
                </a:tc>
              </a:tr>
            </a:tbl>
          </a:graphicData>
        </a:graphic>
      </p:graphicFrame>
    </p:spTree>
    <p:extLst>
      <p:ext uri="{BB962C8B-B14F-4D97-AF65-F5344CB8AC3E}">
        <p14:creationId xmlns:p14="http://schemas.microsoft.com/office/powerpoint/2010/main" val="24820322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Tko može oboljeti od takvih poremećaja?</a:t>
            </a:r>
            <a:endParaRPr lang="hr-HR" dirty="0"/>
          </a:p>
        </p:txBody>
      </p:sp>
      <p:sp>
        <p:nvSpPr>
          <p:cNvPr id="3" name="Rezervirano mjesto sadržaja 2"/>
          <p:cNvSpPr>
            <a:spLocks noGrp="1"/>
          </p:cNvSpPr>
          <p:nvPr>
            <p:ph idx="1"/>
          </p:nvPr>
        </p:nvSpPr>
        <p:spPr/>
        <p:txBody>
          <a:bodyPr>
            <a:normAutofit fontScale="85000" lnSpcReduction="10000"/>
          </a:bodyPr>
          <a:lstStyle/>
          <a:p>
            <a:r>
              <a:rPr lang="vi-VN" dirty="0"/>
              <a:t>S vremena na vrijeme, svi se možemo zabrinuti nad količinom hrane koju pojedemo, no to ne znači nužno da bolujemo od poremećaja u prehrani. Od ukupnog broja oboljelih, čak 90% predstavljaju žene i djevojke, a u porastu je i broj bolesnih mladića. Ne postoje čvrsta pravila: oboljeti mogu svi, u bilo kojoj dobi, u bilo kojem podneblju ili kulturi. Dokazano je da u društvima u kojima mediji izrazitije naglašavaju vitkost kao važni i neizostavni dio ljepote, boluje veći broj </a:t>
            </a:r>
            <a:r>
              <a:rPr lang="vi-VN" dirty="0" smtClean="0"/>
              <a:t>žena</a:t>
            </a:r>
            <a:r>
              <a:rPr lang="hr-HR" dirty="0" smtClean="0"/>
              <a:t>,</a:t>
            </a:r>
            <a:r>
              <a:rPr lang="vi-VN" dirty="0" smtClean="0"/>
              <a:t> </a:t>
            </a:r>
            <a:r>
              <a:rPr lang="vi-VN" dirty="0"/>
              <a:t>nego u društvima koja toleriraju višak kilograma.</a:t>
            </a:r>
          </a:p>
          <a:p>
            <a:r>
              <a:rPr lang="vi-VN" dirty="0"/>
              <a:t>Za većinu žena teško je ili gotovo nemoguće približiti se suvremenom idealu ljepote bez opasnosti po zdravlje. Također, čest je slučaj da snažni osjećaji poput ljutnje, krivnje ili tuge, ili pak raskid s partnerom ili promjena škole i prijatelja, također mogu izazvati jedan od spomenutih poremećaja. Takve osobe vjeruju da su “manje vrijedne” i da je nekontrolirano uzimanje hrane samo dokaz njihove nemoći i nesposobnosti. Svima je njima potrebna </a:t>
            </a:r>
            <a:r>
              <a:rPr lang="vi-VN" dirty="0" smtClean="0"/>
              <a:t>stručna</a:t>
            </a:r>
            <a:r>
              <a:rPr lang="hr-HR" dirty="0" smtClean="0"/>
              <a:t> pomoć.</a:t>
            </a:r>
            <a:endParaRPr lang="vi-VN" dirty="0"/>
          </a:p>
          <a:p>
            <a:endParaRPr lang="hr-HR" dirty="0"/>
          </a:p>
        </p:txBody>
      </p:sp>
    </p:spTree>
    <p:extLst>
      <p:ext uri="{BB962C8B-B14F-4D97-AF65-F5344CB8AC3E}">
        <p14:creationId xmlns:p14="http://schemas.microsoft.com/office/powerpoint/2010/main" val="14250051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Gdje u Hrvatskoj potražiti pomoć?</a:t>
            </a:r>
            <a:endParaRPr lang="hr-HR" dirty="0"/>
          </a:p>
        </p:txBody>
      </p:sp>
      <p:sp>
        <p:nvSpPr>
          <p:cNvPr id="3" name="Rezervirano mjesto sadržaja 2"/>
          <p:cNvSpPr>
            <a:spLocks noGrp="1"/>
          </p:cNvSpPr>
          <p:nvPr>
            <p:ph idx="1"/>
          </p:nvPr>
        </p:nvSpPr>
        <p:spPr/>
        <p:txBody>
          <a:bodyPr/>
          <a:lstStyle/>
          <a:p>
            <a:r>
              <a:rPr lang="hr-HR" dirty="0"/>
              <a:t>Zagreb:  Udruga Nada</a:t>
            </a:r>
            <a:br>
              <a:rPr lang="hr-HR" dirty="0"/>
            </a:br>
            <a:r>
              <a:rPr lang="hr-HR" dirty="0"/>
              <a:t>Ksaver 200</a:t>
            </a:r>
            <a:br>
              <a:rPr lang="hr-HR" dirty="0"/>
            </a:br>
            <a:r>
              <a:rPr lang="hr-HR" dirty="0"/>
              <a:t>GSM: 098 16 39 419</a:t>
            </a:r>
            <a:br>
              <a:rPr lang="hr-HR" dirty="0"/>
            </a:br>
            <a:r>
              <a:rPr lang="hr-HR" dirty="0">
                <a:hlinkClick r:id="rId2"/>
              </a:rPr>
              <a:t>http://www.hope.hr/</a:t>
            </a:r>
            <a:endParaRPr lang="hr-HR" dirty="0"/>
          </a:p>
          <a:p>
            <a:r>
              <a:rPr lang="hr-HR" dirty="0"/>
              <a:t>Zagreb: Centar za poremećaje hranjenja BEA</a:t>
            </a:r>
            <a:br>
              <a:rPr lang="hr-HR" dirty="0"/>
            </a:br>
            <a:r>
              <a:rPr lang="hr-HR" dirty="0" err="1">
                <a:hlinkClick r:id="rId3"/>
              </a:rPr>
              <a:t>info</a:t>
            </a:r>
            <a:r>
              <a:rPr lang="hr-HR" dirty="0">
                <a:hlinkClick r:id="rId3"/>
              </a:rPr>
              <a:t>@</a:t>
            </a:r>
            <a:r>
              <a:rPr lang="hr-HR" dirty="0" err="1">
                <a:hlinkClick r:id="rId3"/>
              </a:rPr>
              <a:t>centarbea.hr</a:t>
            </a:r>
            <a:r>
              <a:rPr lang="hr-HR" dirty="0"/>
              <a:t/>
            </a:r>
            <a:br>
              <a:rPr lang="hr-HR" dirty="0"/>
            </a:br>
            <a:r>
              <a:rPr lang="hr-HR" dirty="0">
                <a:hlinkClick r:id="rId4"/>
              </a:rPr>
              <a:t>http://</a:t>
            </a:r>
            <a:r>
              <a:rPr lang="hr-HR" dirty="0" smtClean="0">
                <a:hlinkClick r:id="rId4"/>
              </a:rPr>
              <a:t>www.centarbea.hr</a:t>
            </a:r>
            <a:r>
              <a:rPr lang="hr-HR" dirty="0" smtClean="0"/>
              <a:t> </a:t>
            </a:r>
            <a:r>
              <a:rPr lang="hr-HR" dirty="0"/>
              <a:t/>
            </a:r>
            <a:br>
              <a:rPr lang="hr-HR" dirty="0"/>
            </a:br>
            <a:r>
              <a:rPr lang="hr-HR" dirty="0"/>
              <a:t> </a:t>
            </a:r>
          </a:p>
        </p:txBody>
      </p:sp>
    </p:spTree>
    <p:extLst>
      <p:ext uri="{BB962C8B-B14F-4D97-AF65-F5344CB8AC3E}">
        <p14:creationId xmlns:p14="http://schemas.microsoft.com/office/powerpoint/2010/main" val="16654936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ični oblačić 4"/>
          <p:cNvSpPr/>
          <p:nvPr/>
        </p:nvSpPr>
        <p:spPr>
          <a:xfrm>
            <a:off x="611560" y="2132856"/>
            <a:ext cx="9001000" cy="295232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4" name="Pravokutnik 3"/>
          <p:cNvSpPr/>
          <p:nvPr/>
        </p:nvSpPr>
        <p:spPr>
          <a:xfrm>
            <a:off x="2286000" y="2967335"/>
            <a:ext cx="4572000" cy="1384995"/>
          </a:xfrm>
          <a:prstGeom prst="rect">
            <a:avLst/>
          </a:prstGeom>
        </p:spPr>
        <p:txBody>
          <a:bodyPr>
            <a:spAutoFit/>
          </a:bodyPr>
          <a:lstStyle/>
          <a:p>
            <a:r>
              <a:rPr lang="hr-HR" sz="2800" i="1" dirty="0">
                <a:solidFill>
                  <a:srgbClr val="FFC000"/>
                </a:solidFill>
              </a:rPr>
              <a:t>Um je zasebno mjesto pa u sebi </a:t>
            </a:r>
            <a:br>
              <a:rPr lang="hr-HR" sz="2800" i="1" dirty="0">
                <a:solidFill>
                  <a:srgbClr val="FFC000"/>
                </a:solidFill>
              </a:rPr>
            </a:br>
            <a:r>
              <a:rPr lang="hr-HR" sz="2800" i="1" dirty="0" smtClean="0">
                <a:solidFill>
                  <a:srgbClr val="FFC000"/>
                </a:solidFill>
              </a:rPr>
              <a:t>može </a:t>
            </a:r>
            <a:r>
              <a:rPr lang="hr-HR" sz="2800" i="1" dirty="0">
                <a:solidFill>
                  <a:srgbClr val="FFC000"/>
                </a:solidFill>
              </a:rPr>
              <a:t>od pakla načiniti raj.</a:t>
            </a:r>
            <a:r>
              <a:rPr lang="hr-HR" sz="2800" dirty="0">
                <a:solidFill>
                  <a:srgbClr val="FFC000"/>
                </a:solidFill>
              </a:rPr>
              <a:t> </a:t>
            </a:r>
            <a:br>
              <a:rPr lang="hr-HR" sz="2800" dirty="0">
                <a:solidFill>
                  <a:srgbClr val="FFC000"/>
                </a:solidFill>
              </a:rPr>
            </a:br>
            <a:r>
              <a:rPr lang="hr-HR" sz="2800" b="1" dirty="0" err="1"/>
              <a:t>John</a:t>
            </a:r>
            <a:r>
              <a:rPr lang="hr-HR" sz="2800" b="1" dirty="0"/>
              <a:t> </a:t>
            </a:r>
            <a:r>
              <a:rPr lang="hr-HR" sz="2800" b="1" dirty="0" err="1"/>
              <a:t>Milton</a:t>
            </a:r>
            <a:r>
              <a:rPr lang="hr-HR" sz="2800" b="1" dirty="0"/>
              <a:t>, Izgubljeni raj</a:t>
            </a:r>
            <a:endParaRPr lang="hr-HR" sz="2800" dirty="0"/>
          </a:p>
        </p:txBody>
      </p:sp>
    </p:spTree>
    <p:extLst>
      <p:ext uri="{BB962C8B-B14F-4D97-AF65-F5344CB8AC3E}">
        <p14:creationId xmlns:p14="http://schemas.microsoft.com/office/powerpoint/2010/main" val="16337139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p:txBody>
          <a:bodyPr/>
          <a:lstStyle/>
          <a:p>
            <a:r>
              <a:rPr lang="hr-HR" dirty="0">
                <a:hlinkClick r:id="rId2"/>
              </a:rPr>
              <a:t>http://www.centarbea.hr</a:t>
            </a:r>
            <a:r>
              <a:rPr lang="hr-HR" dirty="0" smtClean="0">
                <a:hlinkClick r:id="rId2"/>
              </a:rPr>
              <a:t>/</a:t>
            </a:r>
            <a:endParaRPr lang="hr-HR" dirty="0" smtClean="0"/>
          </a:p>
          <a:p>
            <a:endParaRPr lang="hr-HR" dirty="0" smtClean="0"/>
          </a:p>
          <a:p>
            <a:r>
              <a:rPr lang="hr-HR" dirty="0">
                <a:hlinkClick r:id="rId3"/>
              </a:rPr>
              <a:t>http://www.hope.hr</a:t>
            </a:r>
            <a:r>
              <a:rPr lang="hr-HR" dirty="0" smtClean="0">
                <a:hlinkClick r:id="rId3"/>
              </a:rPr>
              <a:t>/</a:t>
            </a:r>
            <a:endParaRPr lang="hr-HR" dirty="0" smtClean="0"/>
          </a:p>
          <a:p>
            <a:endParaRPr lang="hr-HR" dirty="0"/>
          </a:p>
          <a:p>
            <a:r>
              <a:rPr lang="hr-HR" dirty="0">
                <a:hlinkClick r:id="rId4"/>
              </a:rPr>
              <a:t>http://</a:t>
            </a:r>
            <a:r>
              <a:rPr lang="hr-HR" dirty="0" smtClean="0">
                <a:hlinkClick r:id="rId4"/>
              </a:rPr>
              <a:t>www.skole.hr/</a:t>
            </a:r>
            <a:r>
              <a:rPr lang="hr-HR" dirty="0" err="1" smtClean="0">
                <a:hlinkClick r:id="rId4"/>
              </a:rPr>
              <a:t>ucenici</a:t>
            </a:r>
            <a:r>
              <a:rPr lang="hr-HR" dirty="0" smtClean="0">
                <a:hlinkClick r:id="rId4"/>
              </a:rPr>
              <a:t>/os_visi?</a:t>
            </a:r>
            <a:r>
              <a:rPr lang="hr-HR" dirty="0" err="1" smtClean="0">
                <a:hlinkClick r:id="rId4"/>
              </a:rPr>
              <a:t>news</a:t>
            </a:r>
            <a:r>
              <a:rPr lang="hr-HR" dirty="0" smtClean="0">
                <a:hlinkClick r:id="rId4"/>
              </a:rPr>
              <a:t>_</a:t>
            </a:r>
            <a:r>
              <a:rPr lang="hr-HR" dirty="0" err="1" smtClean="0">
                <a:hlinkClick r:id="rId4"/>
              </a:rPr>
              <a:t>id</a:t>
            </a:r>
            <a:r>
              <a:rPr lang="hr-HR" dirty="0" smtClean="0">
                <a:hlinkClick r:id="rId4"/>
              </a:rPr>
              <a:t>=24#</a:t>
            </a:r>
            <a:r>
              <a:rPr lang="hr-HR" dirty="0" err="1" smtClean="0">
                <a:hlinkClick r:id="rId4"/>
              </a:rPr>
              <a:t>mod</a:t>
            </a:r>
            <a:r>
              <a:rPr lang="hr-HR" dirty="0" smtClean="0">
                <a:hlinkClick r:id="rId4"/>
              </a:rPr>
              <a:t>_</a:t>
            </a:r>
            <a:r>
              <a:rPr lang="hr-HR" dirty="0" err="1" smtClean="0">
                <a:hlinkClick r:id="rId4"/>
              </a:rPr>
              <a:t>news</a:t>
            </a:r>
            <a:endParaRPr lang="hr-HR" dirty="0" smtClean="0"/>
          </a:p>
          <a:p>
            <a:endParaRPr lang="hr-HR" dirty="0"/>
          </a:p>
          <a:p>
            <a:r>
              <a:rPr lang="hr-HR" dirty="0">
                <a:hlinkClick r:id="rId5"/>
              </a:rPr>
              <a:t>http://</a:t>
            </a:r>
            <a:r>
              <a:rPr lang="hr-HR" dirty="0" smtClean="0">
                <a:hlinkClick r:id="rId5"/>
              </a:rPr>
              <a:t>www.youtube.com/</a:t>
            </a:r>
            <a:r>
              <a:rPr lang="hr-HR" dirty="0" err="1" smtClean="0">
                <a:hlinkClick r:id="rId5"/>
              </a:rPr>
              <a:t>watch</a:t>
            </a:r>
            <a:r>
              <a:rPr lang="hr-HR" dirty="0" smtClean="0">
                <a:hlinkClick r:id="rId5"/>
              </a:rPr>
              <a:t>?v=1TJdCFbGZNI</a:t>
            </a:r>
            <a:endParaRPr lang="hr-HR" dirty="0" smtClean="0"/>
          </a:p>
          <a:p>
            <a:endParaRPr lang="hr-HR" dirty="0" smtClean="0"/>
          </a:p>
          <a:p>
            <a:endParaRPr lang="hr-HR" dirty="0"/>
          </a:p>
          <a:p>
            <a:pPr marL="0" indent="0">
              <a:buNone/>
            </a:pPr>
            <a:endParaRPr lang="hr-HR" dirty="0"/>
          </a:p>
          <a:p>
            <a:endParaRPr lang="hr-HR" dirty="0"/>
          </a:p>
        </p:txBody>
      </p:sp>
    </p:spTree>
    <p:extLst>
      <p:ext uri="{BB962C8B-B14F-4D97-AF65-F5344CB8AC3E}">
        <p14:creationId xmlns:p14="http://schemas.microsoft.com/office/powerpoint/2010/main" val="2617338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Nametnuti ideal ljepote</a:t>
            </a:r>
            <a:br>
              <a:rPr lang="hr-HR" dirty="0" smtClean="0"/>
            </a:br>
            <a:endParaRPr lang="hr-HR" dirty="0"/>
          </a:p>
        </p:txBody>
      </p:sp>
      <p:sp>
        <p:nvSpPr>
          <p:cNvPr id="3" name="Rezervirano mjesto sadržaja 2"/>
          <p:cNvSpPr>
            <a:spLocks noGrp="1"/>
          </p:cNvSpPr>
          <p:nvPr>
            <p:ph sz="half" idx="1"/>
          </p:nvPr>
        </p:nvSpPr>
        <p:spPr/>
        <p:txBody>
          <a:bodyPr/>
          <a:lstStyle/>
          <a:p>
            <a:r>
              <a:rPr lang="hr-HR" dirty="0" smtClean="0"/>
              <a:t>mediji nam nameću sa svih strana kako bi žensko tijelo trebalo izgledati</a:t>
            </a:r>
          </a:p>
          <a:p>
            <a:r>
              <a:rPr lang="hr-HR" dirty="0" smtClean="0"/>
              <a:t>uglavnom su to „savršene žene” s naslovnica koje su </a:t>
            </a:r>
            <a:r>
              <a:rPr lang="hr-HR" dirty="0"/>
              <a:t>u</a:t>
            </a:r>
            <a:r>
              <a:rPr lang="hr-HR" dirty="0" smtClean="0"/>
              <a:t>vijek mršave i besprijekornog izgleda</a:t>
            </a:r>
            <a:endParaRPr lang="hr-HR" dirty="0"/>
          </a:p>
        </p:txBody>
      </p:sp>
      <p:sp>
        <p:nvSpPr>
          <p:cNvPr id="6" name="Rezervirano mjesto sadržaja 5"/>
          <p:cNvSpPr>
            <a:spLocks noGrp="1"/>
          </p:cNvSpPr>
          <p:nvPr>
            <p:ph sz="half" idx="2"/>
          </p:nvPr>
        </p:nvSpPr>
        <p:spPr/>
        <p:txBody>
          <a:bodyPr/>
          <a:lstStyle/>
          <a:p>
            <a:endParaRPr lang="hr-H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1556792"/>
            <a:ext cx="4248472" cy="4680519"/>
          </a:xfrm>
          <a:prstGeom prst="rect">
            <a:avLst/>
          </a:prstGeom>
          <a:ln>
            <a:noFill/>
          </a:ln>
          <a:effectLst>
            <a:softEdge rad="112500"/>
          </a:effectLst>
        </p:spPr>
      </p:pic>
    </p:spTree>
    <p:extLst>
      <p:ext uri="{BB962C8B-B14F-4D97-AF65-F5344CB8AC3E}">
        <p14:creationId xmlns:p14="http://schemas.microsoft.com/office/powerpoint/2010/main" val="33442761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Povodi nastanka poremećaja hranjenja</a:t>
            </a:r>
          </a:p>
        </p:txBody>
      </p:sp>
      <p:sp>
        <p:nvSpPr>
          <p:cNvPr id="5" name="Rezervirano mjesto sadržaja 4"/>
          <p:cNvSpPr>
            <a:spLocks noGrp="1"/>
          </p:cNvSpPr>
          <p:nvPr>
            <p:ph sz="half" idx="1"/>
          </p:nvPr>
        </p:nvSpPr>
        <p:spPr/>
        <p:txBody>
          <a:bodyPr/>
          <a:lstStyle/>
          <a:p>
            <a:r>
              <a:rPr lang="hr-HR" dirty="0" smtClean="0"/>
              <a:t>nezadovoljstvo </a:t>
            </a:r>
            <a:r>
              <a:rPr lang="hr-HR" dirty="0" smtClean="0"/>
              <a:t>osobnim</a:t>
            </a:r>
            <a:r>
              <a:rPr lang="hr-HR" dirty="0" smtClean="0"/>
              <a:t> </a:t>
            </a:r>
            <a:r>
              <a:rPr lang="hr-HR" dirty="0" smtClean="0"/>
              <a:t>izgledom</a:t>
            </a:r>
          </a:p>
          <a:p>
            <a:endParaRPr lang="hr-HR" dirty="0"/>
          </a:p>
          <a:p>
            <a:endParaRPr lang="hr-HR" dirty="0" smtClean="0"/>
          </a:p>
          <a:p>
            <a:endParaRPr lang="hr-HR" dirty="0"/>
          </a:p>
          <a:p>
            <a:endParaRPr lang="hr-HR" dirty="0" smtClean="0"/>
          </a:p>
          <a:p>
            <a:r>
              <a:rPr lang="hr-HR" dirty="0" smtClean="0"/>
              <a:t>postizanje ideala ljepote</a:t>
            </a:r>
            <a:endParaRPr lang="hr-HR" dirty="0"/>
          </a:p>
        </p:txBody>
      </p:sp>
      <p:pic>
        <p:nvPicPr>
          <p:cNvPr id="7" name="Picture 5" descr="anoreksija[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860032" y="1618487"/>
            <a:ext cx="3384376" cy="181051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style>
          <a:lnRef idx="3">
            <a:schemeClr val="lt1"/>
          </a:lnRef>
          <a:fillRef idx="1">
            <a:schemeClr val="accent2"/>
          </a:fillRef>
          <a:effectRef idx="1">
            <a:schemeClr val="accent2"/>
          </a:effectRef>
          <a:fontRef idx="minor">
            <a:schemeClr val="lt1"/>
          </a:fontRef>
        </p:style>
      </p:pic>
      <p:pic>
        <p:nvPicPr>
          <p:cNvPr id="10" name="Slika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3717032"/>
            <a:ext cx="2311524" cy="27908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5214976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normAutofit fontScale="90000"/>
          </a:bodyPr>
          <a:lstStyle/>
          <a:p>
            <a:r>
              <a:rPr lang="hr-HR" dirty="0" smtClean="0"/>
              <a:t>Što je poremećaj u prehrani</a:t>
            </a:r>
            <a:br>
              <a:rPr lang="hr-HR" dirty="0" smtClean="0"/>
            </a:br>
            <a:endParaRPr lang="hr-HR" dirty="0"/>
          </a:p>
        </p:txBody>
      </p:sp>
      <p:sp>
        <p:nvSpPr>
          <p:cNvPr id="6" name="Rezervirano mjesto sadržaja 5"/>
          <p:cNvSpPr>
            <a:spLocks noGrp="1"/>
          </p:cNvSpPr>
          <p:nvPr>
            <p:ph idx="1"/>
          </p:nvPr>
        </p:nvSpPr>
        <p:spPr/>
        <p:txBody>
          <a:bodyPr>
            <a:normAutofit fontScale="92500" lnSpcReduction="20000"/>
          </a:bodyPr>
          <a:lstStyle/>
          <a:p>
            <a:r>
              <a:rPr lang="vi-VN" dirty="0"/>
              <a:t>Poremećaj u prehrani često je povezan s našim osjećajima. Istraživanja su pokazala da je poremećaj u prehrani u direktnoj vezi </a:t>
            </a:r>
            <a:r>
              <a:rPr lang="vi-VN" dirty="0" smtClean="0"/>
              <a:t>s </a:t>
            </a:r>
            <a:r>
              <a:rPr lang="vi-VN" dirty="0"/>
              <a:t>osjećajem mržnje prema vlastitom tijelu i nedostatka samopouzdanja. Neki ljudi vjeruju da će uzimanjem previše ili premalo hrane riješiti nagomilane probleme i brige, time što će nesređene osjećaje usmjeriti ka svom izgledu. Takve su osobe u pravilu vrlo šutljive, sklone sitnim lažima i izbjegavanju svih situacija koje uključuju uzimanje hrane. Dobar dio nastoji u svemu biti savršen, npr. u školi ili na poslu, ali unatoč izvrsnim rezultatima o sebi ima nisko mišljenje. Utjehu pokušavaju pronaći u hrani, no konačni ishod takvih pokušaja često rezultira opasnim poremećajem u prehrani. U posljednje su vrijeme takvi poremećaji u velikom porastu. Jako su opasni za zdravlje pa ih treba liječiti prije nego što izmaknu kontroli.</a:t>
            </a:r>
            <a:endParaRPr lang="hr-HR" dirty="0"/>
          </a:p>
        </p:txBody>
      </p:sp>
    </p:spTree>
    <p:extLst>
      <p:ext uri="{BB962C8B-B14F-4D97-AF65-F5344CB8AC3E}">
        <p14:creationId xmlns:p14="http://schemas.microsoft.com/office/powerpoint/2010/main" val="26065227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Glavni poremećaji u prehrani</a:t>
            </a:r>
            <a:endParaRPr lang="hr-HR" dirty="0"/>
          </a:p>
        </p:txBody>
      </p:sp>
      <p:sp>
        <p:nvSpPr>
          <p:cNvPr id="3" name="Rezervirano mjesto sadržaja 2"/>
          <p:cNvSpPr>
            <a:spLocks noGrp="1"/>
          </p:cNvSpPr>
          <p:nvPr>
            <p:ph idx="1"/>
          </p:nvPr>
        </p:nvSpPr>
        <p:spPr/>
        <p:txBody>
          <a:bodyPr>
            <a:normAutofit/>
          </a:bodyPr>
          <a:lstStyle/>
          <a:p>
            <a:r>
              <a:rPr lang="hr-HR" sz="4400" dirty="0" smtClean="0"/>
              <a:t>Anoreksija nervoza</a:t>
            </a:r>
          </a:p>
          <a:p>
            <a:r>
              <a:rPr lang="hr-HR" sz="4400" dirty="0" smtClean="0"/>
              <a:t>Bulimija nervoza</a:t>
            </a:r>
          </a:p>
          <a:p>
            <a:r>
              <a:rPr lang="hr-HR" sz="4400" dirty="0" err="1" smtClean="0"/>
              <a:t>Kompulzivno</a:t>
            </a:r>
            <a:r>
              <a:rPr lang="hr-HR" sz="4400" dirty="0" smtClean="0"/>
              <a:t> prejedanje</a:t>
            </a:r>
          </a:p>
          <a:p>
            <a:pPr marL="0" indent="0">
              <a:buNone/>
            </a:pPr>
            <a:endParaRPr lang="hr-HR" sz="2800" b="1" i="1"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051237"/>
            <a:ext cx="3096344" cy="2330092"/>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4051236"/>
            <a:ext cx="2880320" cy="2330093"/>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08" y="4051236"/>
            <a:ext cx="2304256" cy="2330093"/>
          </a:xfrm>
          <a:prstGeom prst="rect">
            <a:avLst/>
          </a:prstGeom>
        </p:spPr>
      </p:pic>
    </p:spTree>
    <p:extLst>
      <p:ext uri="{BB962C8B-B14F-4D97-AF65-F5344CB8AC3E}">
        <p14:creationId xmlns:p14="http://schemas.microsoft.com/office/powerpoint/2010/main" val="12329751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Anoreksija</a:t>
            </a:r>
            <a:endParaRPr lang="hr-HR" dirty="0"/>
          </a:p>
        </p:txBody>
      </p:sp>
      <p:sp>
        <p:nvSpPr>
          <p:cNvPr id="3" name="Rezervirano mjesto sadržaja 2"/>
          <p:cNvSpPr>
            <a:spLocks noGrp="1"/>
          </p:cNvSpPr>
          <p:nvPr>
            <p:ph sz="half" idx="1"/>
          </p:nvPr>
        </p:nvSpPr>
        <p:spPr/>
        <p:txBody>
          <a:bodyPr>
            <a:normAutofit fontScale="62500" lnSpcReduction="20000"/>
          </a:bodyPr>
          <a:lstStyle/>
          <a:p>
            <a:r>
              <a:rPr lang="hr-HR" i="1" dirty="0"/>
              <a:t>Anoreksija nervoza</a:t>
            </a:r>
            <a:r>
              <a:rPr lang="hr-HR" dirty="0"/>
              <a:t> je poremećaj u prehrani (ponekad i smrtonosan!) koji se očituje u </a:t>
            </a:r>
            <a:r>
              <a:rPr lang="hr-HR" dirty="0" err="1" smtClean="0"/>
              <a:t>samoizgladnjivanju</a:t>
            </a:r>
            <a:r>
              <a:rPr lang="hr-HR" dirty="0" smtClean="0"/>
              <a:t>, </a:t>
            </a:r>
            <a:r>
              <a:rPr lang="hr-HR" dirty="0"/>
              <a:t>obično zato da se bude mršaviji. Osoba koja pati od anoreksije misli da je debela i kad to nije, i jest će što je moguće manje kako bi izgubila na težini. Oboljeli od anoreksije često lažu o količini hrane koju jedu, skrivaju se pod širokom odjećom i skloni su pobolijevanju. To je opasna bolest – anoreksičnim djevojkama izostaje mjesečnica, ne </a:t>
            </a:r>
            <a:r>
              <a:rPr lang="hr-HR" dirty="0" smtClean="0"/>
              <a:t>rastu </a:t>
            </a:r>
            <a:r>
              <a:rPr lang="hr-HR" dirty="0"/>
              <a:t>im grudi, kosti postaju krhke i lako pucaju, a ponekad im nekontrolirano izraste i sloj dlaka. Veliki je problem taj što u današnjem društvu, gdje je mršavost poželjna osobina, okolina ne primjećuje da je djevojka postala odveć mršava. </a:t>
            </a:r>
          </a:p>
        </p:txBody>
      </p:sp>
      <p:pic>
        <p:nvPicPr>
          <p:cNvPr id="5" name="Picture 7" descr="anoreksija-bulimija540px-ilustracij"/>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04048" y="1052736"/>
            <a:ext cx="3682752" cy="4608512"/>
          </a:xfrm>
          <a:prstGeom prst="rect">
            <a:avLst/>
          </a:prstGeom>
          <a:noFill/>
          <a:ln>
            <a:noFill/>
          </a:ln>
          <a:effectLst>
            <a:outerShdw dist="35921" dir="2700000" algn="ctr" rotWithShape="0">
              <a:srgbClr val="808080"/>
            </a:outerShdw>
            <a:softEdge rad="317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1294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hr-HR" dirty="0" smtClean="0"/>
              <a:t>Kad se javlja anoreksija?</a:t>
            </a:r>
            <a:endParaRPr lang="hr-HR" dirty="0"/>
          </a:p>
        </p:txBody>
      </p:sp>
      <p:sp>
        <p:nvSpPr>
          <p:cNvPr id="6" name="Rezervirano mjesto sadržaja 5"/>
          <p:cNvSpPr>
            <a:spLocks noGrp="1"/>
          </p:cNvSpPr>
          <p:nvPr>
            <p:ph idx="1"/>
          </p:nvPr>
        </p:nvSpPr>
        <p:spPr/>
        <p:txBody>
          <a:bodyPr/>
          <a:lstStyle/>
          <a:p>
            <a:r>
              <a:rPr lang="hr-HR" dirty="0"/>
              <a:t>Javlja se u razdoblju:</a:t>
            </a:r>
          </a:p>
          <a:p>
            <a:pPr>
              <a:buFont typeface="Wingdings" pitchFamily="2" charset="2"/>
              <a:buNone/>
            </a:pPr>
            <a:r>
              <a:rPr lang="hr-HR" dirty="0"/>
              <a:t>       - puberteta</a:t>
            </a:r>
          </a:p>
          <a:p>
            <a:pPr>
              <a:buFont typeface="Wingdings" pitchFamily="2" charset="2"/>
              <a:buNone/>
            </a:pPr>
            <a:endParaRPr lang="hr-HR" dirty="0"/>
          </a:p>
          <a:p>
            <a:pPr>
              <a:buFont typeface="Wingdings" pitchFamily="2" charset="2"/>
              <a:buNone/>
            </a:pPr>
            <a:r>
              <a:rPr lang="hr-HR" dirty="0"/>
              <a:t>       - adolescencije</a:t>
            </a:r>
          </a:p>
          <a:p>
            <a:pPr>
              <a:buFont typeface="Wingdings" pitchFamily="2" charset="2"/>
              <a:buNone/>
            </a:pPr>
            <a:endParaRPr lang="hr-HR" dirty="0"/>
          </a:p>
          <a:p>
            <a:pPr>
              <a:buFont typeface="Wingdings" pitchFamily="2" charset="2"/>
              <a:buNone/>
            </a:pPr>
            <a:r>
              <a:rPr lang="hr-HR" dirty="0"/>
              <a:t>       - 80% slučaja u dobi između 13. do 20. </a:t>
            </a:r>
            <a:r>
              <a:rPr lang="hr-HR" dirty="0" smtClean="0"/>
              <a:t>godina</a:t>
            </a:r>
            <a:endParaRPr lang="hr-HR" dirty="0"/>
          </a:p>
          <a:p>
            <a:pPr>
              <a:buFont typeface="Wingdings" pitchFamily="2" charset="2"/>
              <a:buNone/>
            </a:pPr>
            <a:endParaRPr lang="hr-HR" dirty="0"/>
          </a:p>
          <a:p>
            <a:pPr>
              <a:buFont typeface="Wingdings" pitchFamily="2" charset="2"/>
              <a:buNone/>
            </a:pPr>
            <a:r>
              <a:rPr lang="hr-HR" dirty="0"/>
              <a:t>       - rijetko u osoba koje su prešle 25</a:t>
            </a:r>
            <a:r>
              <a:rPr lang="hr-HR" dirty="0" smtClean="0"/>
              <a:t>. godinu</a:t>
            </a:r>
            <a:endParaRPr lang="hr-HR" dirty="0"/>
          </a:p>
          <a:p>
            <a:endParaRPr lang="hr-HR" dirty="0"/>
          </a:p>
        </p:txBody>
      </p:sp>
    </p:spTree>
    <p:extLst>
      <p:ext uri="{BB962C8B-B14F-4D97-AF65-F5344CB8AC3E}">
        <p14:creationId xmlns:p14="http://schemas.microsoft.com/office/powerpoint/2010/main" val="41948113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Bulimija nervoza</a:t>
            </a:r>
            <a:endParaRPr lang="hr-HR" dirty="0"/>
          </a:p>
        </p:txBody>
      </p:sp>
      <p:sp>
        <p:nvSpPr>
          <p:cNvPr id="3" name="Rezervirano mjesto sadržaja 2"/>
          <p:cNvSpPr>
            <a:spLocks noGrp="1"/>
          </p:cNvSpPr>
          <p:nvPr>
            <p:ph idx="1"/>
          </p:nvPr>
        </p:nvSpPr>
        <p:spPr/>
        <p:txBody>
          <a:bodyPr>
            <a:noAutofit/>
          </a:bodyPr>
          <a:lstStyle/>
          <a:p>
            <a:r>
              <a:rPr lang="vi-VN" sz="2000" dirty="0"/>
              <a:t>Ljudi koji boluju od </a:t>
            </a:r>
            <a:r>
              <a:rPr lang="vi-VN" sz="2000" i="1" dirty="0"/>
              <a:t>bulimije nervoze</a:t>
            </a:r>
            <a:r>
              <a:rPr lang="vi-VN" sz="2000" dirty="0"/>
              <a:t> isprva jedu velike količine hrane, a </a:t>
            </a:r>
            <a:r>
              <a:rPr lang="vi-VN" sz="2000" dirty="0" smtClean="0"/>
              <a:t>zatim</a:t>
            </a:r>
            <a:r>
              <a:rPr lang="hr-HR" sz="2000" dirty="0" smtClean="0"/>
              <a:t> namjerno</a:t>
            </a:r>
            <a:r>
              <a:rPr lang="vi-VN" sz="2000" dirty="0" smtClean="0"/>
              <a:t> </a:t>
            </a:r>
            <a:r>
              <a:rPr lang="hr-HR" sz="2000" dirty="0" smtClean="0"/>
              <a:t>izazivaju povraćanje</a:t>
            </a:r>
            <a:r>
              <a:rPr lang="hr-HR" sz="2000" dirty="0"/>
              <a:t>.</a:t>
            </a:r>
            <a:r>
              <a:rPr lang="vi-VN" sz="2000" dirty="0" smtClean="0"/>
              <a:t> </a:t>
            </a:r>
            <a:r>
              <a:rPr lang="vi-VN" sz="2000" dirty="0"/>
              <a:t>Budući da je tijelo naučeno da brzo upija hranu, težina zapravo ostaje </a:t>
            </a:r>
            <a:r>
              <a:rPr lang="vi-VN" sz="2000" dirty="0" smtClean="0"/>
              <a:t>ista </a:t>
            </a:r>
            <a:r>
              <a:rPr lang="vi-VN" sz="2000" dirty="0"/>
              <a:t>pa bulimija nije tako očita kao </a:t>
            </a:r>
            <a:r>
              <a:rPr lang="vi-VN" sz="2000" dirty="0" smtClean="0"/>
              <a:t>anoreksija</a:t>
            </a:r>
            <a:r>
              <a:rPr lang="hr-HR" sz="2000" dirty="0" smtClean="0"/>
              <a:t>,</a:t>
            </a:r>
            <a:r>
              <a:rPr lang="vi-VN" sz="2000" dirty="0" smtClean="0"/>
              <a:t> </a:t>
            </a:r>
            <a:r>
              <a:rPr lang="vi-VN" sz="2000" dirty="0"/>
              <a:t>iako nije ništa manje opasna. Štoviše, i ona može biti smrtonosna. Osim opasnosti da tijelo neće primiti dovoljnu količinu hrane i da će zbog toga prestati rasti, namjerno izazivanje povraćanja također šteti i caklini na zubima, trbuhu i srcu. Oboljeli od bulimije isprva povraćaju jednom dnevno, a kako bolest napreduje, rade to sve češće.  Bulimičari se redovito stide svojih postupaka i spram svojih postupaka osjećaju gađenje, pa je manje vjerojatno da će sami potražiti pomoć ili razgovarati o svome problemu. Izlječenje može trajati prilično dugo, a ponekad se ta čudna navika povraćanja može vratiti i nakon izlječenja. Oboljeli od bulimije priznat će svoj problem tek onda kad padnu u pravi očaj, a to može biti prekasno.</a:t>
            </a:r>
            <a:endParaRPr lang="hr-HR" sz="2000" dirty="0"/>
          </a:p>
        </p:txBody>
      </p:sp>
    </p:spTree>
    <p:extLst>
      <p:ext uri="{BB962C8B-B14F-4D97-AF65-F5344CB8AC3E}">
        <p14:creationId xmlns:p14="http://schemas.microsoft.com/office/powerpoint/2010/main" val="37653809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a:t>ANOREKSIJA I BULIMIJA</a:t>
            </a:r>
            <a:r>
              <a:rPr lang="hr-HR" dirty="0" smtClean="0"/>
              <a:t>: SLIČNOSTI </a:t>
            </a:r>
            <a:r>
              <a:rPr lang="hr-HR" dirty="0"/>
              <a:t>I RAZLIKE</a:t>
            </a:r>
          </a:p>
        </p:txBody>
      </p:sp>
      <p:sp>
        <p:nvSpPr>
          <p:cNvPr id="5" name="Rezervirano mjesto teksta 4"/>
          <p:cNvSpPr>
            <a:spLocks noGrp="1"/>
          </p:cNvSpPr>
          <p:nvPr>
            <p:ph type="body" idx="1"/>
          </p:nvPr>
        </p:nvSpPr>
        <p:spPr/>
        <p:txBody>
          <a:bodyPr>
            <a:noAutofit/>
          </a:bodyPr>
          <a:lstStyle/>
          <a:p>
            <a:r>
              <a:rPr lang="hr-HR" sz="4000" dirty="0" smtClean="0"/>
              <a:t>Anoreksija</a:t>
            </a:r>
            <a:endParaRPr lang="hr-HR" sz="4000" dirty="0"/>
          </a:p>
        </p:txBody>
      </p:sp>
      <p:sp>
        <p:nvSpPr>
          <p:cNvPr id="6" name="Rezervirano mjesto sadržaja 5"/>
          <p:cNvSpPr>
            <a:spLocks noGrp="1"/>
          </p:cNvSpPr>
          <p:nvPr>
            <p:ph sz="half" idx="2"/>
          </p:nvPr>
        </p:nvSpPr>
        <p:spPr/>
        <p:txBody>
          <a:bodyPr>
            <a:normAutofit fontScale="92500" lnSpcReduction="10000"/>
          </a:bodyPr>
          <a:lstStyle/>
          <a:p>
            <a:pPr>
              <a:lnSpc>
                <a:spcPct val="90000"/>
              </a:lnSpc>
              <a:buFont typeface="Wingdings" pitchFamily="2" charset="2"/>
              <a:buNone/>
            </a:pPr>
            <a:r>
              <a:rPr lang="hr-HR" b="1" dirty="0"/>
              <a:t> - opsjednutost težinom i tjelesnim izgledom</a:t>
            </a:r>
          </a:p>
          <a:p>
            <a:pPr>
              <a:lnSpc>
                <a:spcPct val="90000"/>
              </a:lnSpc>
              <a:buFont typeface="Wingdings" pitchFamily="2" charset="2"/>
              <a:buNone/>
            </a:pPr>
            <a:r>
              <a:rPr lang="hr-HR" b="1" dirty="0"/>
              <a:t>CILJ: izgubiti na težini jedenjem niskokalorične hrane</a:t>
            </a:r>
          </a:p>
          <a:p>
            <a:pPr>
              <a:lnSpc>
                <a:spcPct val="90000"/>
              </a:lnSpc>
              <a:buFont typeface="Wingdings" pitchFamily="2" charset="2"/>
              <a:buNone/>
            </a:pPr>
            <a:endParaRPr lang="hr-HR" b="1" dirty="0"/>
          </a:p>
          <a:p>
            <a:pPr>
              <a:lnSpc>
                <a:spcPct val="90000"/>
              </a:lnSpc>
              <a:buFont typeface="Wingdings" pitchFamily="2" charset="2"/>
              <a:buNone/>
            </a:pPr>
            <a:r>
              <a:rPr lang="hr-HR" b="1" dirty="0"/>
              <a:t>KONTROLIRANJE unosa hrane</a:t>
            </a:r>
          </a:p>
          <a:p>
            <a:pPr>
              <a:lnSpc>
                <a:spcPct val="90000"/>
              </a:lnSpc>
              <a:buFont typeface="Wingdings" pitchFamily="2" charset="2"/>
              <a:buNone/>
            </a:pPr>
            <a:endParaRPr lang="hr-HR" b="1" dirty="0"/>
          </a:p>
          <a:p>
            <a:pPr>
              <a:lnSpc>
                <a:spcPct val="90000"/>
              </a:lnSpc>
              <a:buFont typeface="Wingdings" pitchFamily="2" charset="2"/>
              <a:buNone/>
            </a:pPr>
            <a:endParaRPr lang="hr-HR" b="1" dirty="0"/>
          </a:p>
          <a:p>
            <a:pPr>
              <a:lnSpc>
                <a:spcPct val="90000"/>
              </a:lnSpc>
              <a:buFont typeface="Wingdings" pitchFamily="2" charset="2"/>
              <a:buNone/>
            </a:pPr>
            <a:r>
              <a:rPr lang="hr-HR" b="1" dirty="0"/>
              <a:t>Javlja se RANO u adolescenciji</a:t>
            </a:r>
          </a:p>
          <a:p>
            <a:pPr>
              <a:lnSpc>
                <a:spcPct val="90000"/>
              </a:lnSpc>
              <a:buFont typeface="Wingdings" pitchFamily="2" charset="2"/>
              <a:buNone/>
            </a:pPr>
            <a:endParaRPr lang="hr-HR" b="1" dirty="0"/>
          </a:p>
          <a:p>
            <a:pPr>
              <a:lnSpc>
                <a:spcPct val="90000"/>
              </a:lnSpc>
              <a:buFont typeface="Wingdings" pitchFamily="2" charset="2"/>
              <a:buNone/>
            </a:pPr>
            <a:r>
              <a:rPr lang="hr-HR" b="1" dirty="0"/>
              <a:t>Težak poremećaj može </a:t>
            </a:r>
            <a:r>
              <a:rPr lang="hr-HR" b="1" dirty="0" smtClean="0"/>
              <a:t>izazvati </a:t>
            </a:r>
            <a:r>
              <a:rPr lang="hr-HR" b="1" dirty="0"/>
              <a:t>smrt</a:t>
            </a:r>
          </a:p>
          <a:p>
            <a:endParaRPr lang="hr-HR" dirty="0"/>
          </a:p>
        </p:txBody>
      </p:sp>
      <p:sp>
        <p:nvSpPr>
          <p:cNvPr id="7" name="Rezervirano mjesto teksta 6"/>
          <p:cNvSpPr>
            <a:spLocks noGrp="1"/>
          </p:cNvSpPr>
          <p:nvPr>
            <p:ph type="body" sz="quarter" idx="3"/>
          </p:nvPr>
        </p:nvSpPr>
        <p:spPr/>
        <p:txBody>
          <a:bodyPr>
            <a:noAutofit/>
          </a:bodyPr>
          <a:lstStyle/>
          <a:p>
            <a:r>
              <a:rPr lang="hr-HR" sz="4400" dirty="0" smtClean="0"/>
              <a:t>Bulimija</a:t>
            </a:r>
            <a:endParaRPr lang="hr-HR" sz="4400" dirty="0"/>
          </a:p>
        </p:txBody>
      </p:sp>
      <p:sp>
        <p:nvSpPr>
          <p:cNvPr id="8" name="Rezervirano mjesto sadržaja 7"/>
          <p:cNvSpPr>
            <a:spLocks noGrp="1"/>
          </p:cNvSpPr>
          <p:nvPr>
            <p:ph sz="quarter" idx="4"/>
          </p:nvPr>
        </p:nvSpPr>
        <p:spPr/>
        <p:txBody>
          <a:bodyPr>
            <a:normAutofit fontScale="92500" lnSpcReduction="10000"/>
          </a:bodyPr>
          <a:lstStyle/>
          <a:p>
            <a:pPr>
              <a:lnSpc>
                <a:spcPct val="90000"/>
              </a:lnSpc>
              <a:buFont typeface="Wingdings" pitchFamily="2" charset="2"/>
              <a:buNone/>
            </a:pPr>
            <a:r>
              <a:rPr lang="hr-HR" b="1" dirty="0"/>
              <a:t>- opsjednutost težinom i tjelesnim izgledom</a:t>
            </a:r>
          </a:p>
          <a:p>
            <a:pPr>
              <a:lnSpc>
                <a:spcPct val="90000"/>
              </a:lnSpc>
              <a:buFont typeface="Wingdings" pitchFamily="2" charset="2"/>
              <a:buNone/>
            </a:pPr>
            <a:r>
              <a:rPr lang="hr-HR" b="1" dirty="0"/>
              <a:t>CILJ: jesti koliko se želi bez da   se dobije na težini (bez debljanja)</a:t>
            </a:r>
          </a:p>
          <a:p>
            <a:pPr>
              <a:lnSpc>
                <a:spcPct val="90000"/>
              </a:lnSpc>
              <a:buFont typeface="Wingdings" pitchFamily="2" charset="2"/>
              <a:buNone/>
            </a:pPr>
            <a:r>
              <a:rPr lang="hr-HR" b="1" dirty="0"/>
              <a:t>NEKONTROLIRANJE unosa hrane već prejedanje unoseći veliku količinu hrane u organizam</a:t>
            </a:r>
          </a:p>
          <a:p>
            <a:pPr>
              <a:lnSpc>
                <a:spcPct val="90000"/>
              </a:lnSpc>
              <a:buFont typeface="Wingdings" pitchFamily="2" charset="2"/>
              <a:buNone/>
            </a:pPr>
            <a:r>
              <a:rPr lang="hr-HR" b="1" dirty="0"/>
              <a:t>Javlja se KASNO u adolescenciji</a:t>
            </a:r>
          </a:p>
          <a:p>
            <a:pPr>
              <a:lnSpc>
                <a:spcPct val="90000"/>
              </a:lnSpc>
              <a:buFont typeface="Wingdings" pitchFamily="2" charset="2"/>
              <a:buNone/>
            </a:pPr>
            <a:r>
              <a:rPr lang="hr-HR" b="1" dirty="0"/>
              <a:t>Težak poremećaj može izazvati smrt</a:t>
            </a:r>
          </a:p>
          <a:p>
            <a:endParaRPr lang="hr-HR" dirty="0"/>
          </a:p>
        </p:txBody>
      </p:sp>
    </p:spTree>
    <p:extLst>
      <p:ext uri="{BB962C8B-B14F-4D97-AF65-F5344CB8AC3E}">
        <p14:creationId xmlns:p14="http://schemas.microsoft.com/office/powerpoint/2010/main" val="17167860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amnati krov">
  <a:themeElements>
    <a:clrScheme name="Slamnati krov">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j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amnati krov">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1001</Words>
  <Application>Microsoft Office PowerPoint</Application>
  <PresentationFormat>Prikaz na zaslonu (4:3)</PresentationFormat>
  <Paragraphs>92</Paragraphs>
  <Slides>15</Slides>
  <Notes>1</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Slamnati krov</vt:lpstr>
      <vt:lpstr>POREMEĆAJI PREHRANE</vt:lpstr>
      <vt:lpstr>Nametnuti ideal ljepote </vt:lpstr>
      <vt:lpstr>Povodi nastanka poremećaja hranjenja</vt:lpstr>
      <vt:lpstr>Što je poremećaj u prehrani </vt:lpstr>
      <vt:lpstr>Glavni poremećaji u prehrani</vt:lpstr>
      <vt:lpstr>Anoreksija</vt:lpstr>
      <vt:lpstr>Kad se javlja anoreksija?</vt:lpstr>
      <vt:lpstr>Bulimija nervoza</vt:lpstr>
      <vt:lpstr>ANOREKSIJA I BULIMIJA: SLIČNOSTI I RAZLIKE</vt:lpstr>
      <vt:lpstr>Kompulzivno prejedanje</vt:lpstr>
      <vt:lpstr>Tablica ponašanja</vt:lpstr>
      <vt:lpstr>Tko može oboljeti od takvih poremećaja?</vt:lpstr>
      <vt:lpstr>Gdje u Hrvatskoj potražiti pomoć?</vt:lpstr>
      <vt:lpstr>PowerPointova prezentacija</vt:lpstr>
      <vt:lpstr>Literatura: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POREMEĆAJI PREHRANE</dc:title>
  <dc:creator>Home</dc:creator>
  <cp:lastModifiedBy>KNJIŽNICA</cp:lastModifiedBy>
  <cp:revision>17</cp:revision>
  <dcterms:created xsi:type="dcterms:W3CDTF">2012-11-13T12:13:29Z</dcterms:created>
  <dcterms:modified xsi:type="dcterms:W3CDTF">2012-12-10T09:44:10Z</dcterms:modified>
</cp:coreProperties>
</file>