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3" autoAdjust="0"/>
    <p:restoredTop sz="94660"/>
  </p:normalViewPr>
  <p:slideViewPr>
    <p:cSldViewPr>
      <p:cViewPr varScale="1">
        <p:scale>
          <a:sx n="86" d="100"/>
          <a:sy n="86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09B6-D178-4E39-9A7A-066360C1325B}" type="datetimeFigureOut">
              <a:rPr lang="hr-HR" smtClean="0"/>
              <a:t>28.10.2013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EA5E-B919-4C08-B348-FD25AC725C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5496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09B6-D178-4E39-9A7A-066360C1325B}" type="datetimeFigureOut">
              <a:rPr lang="hr-HR" smtClean="0"/>
              <a:t>28.10.2013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EA5E-B919-4C08-B348-FD25AC725C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171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09B6-D178-4E39-9A7A-066360C1325B}" type="datetimeFigureOut">
              <a:rPr lang="hr-HR" smtClean="0"/>
              <a:t>28.10.2013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EA5E-B919-4C08-B348-FD25AC725C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916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09B6-D178-4E39-9A7A-066360C1325B}" type="datetimeFigureOut">
              <a:rPr lang="hr-HR" smtClean="0"/>
              <a:t>28.10.2013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EA5E-B919-4C08-B348-FD25AC725C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4636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09B6-D178-4E39-9A7A-066360C1325B}" type="datetimeFigureOut">
              <a:rPr lang="hr-HR" smtClean="0"/>
              <a:t>28.10.2013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EA5E-B919-4C08-B348-FD25AC725C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8821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09B6-D178-4E39-9A7A-066360C1325B}" type="datetimeFigureOut">
              <a:rPr lang="hr-HR" smtClean="0"/>
              <a:t>28.10.2013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EA5E-B919-4C08-B348-FD25AC725C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7091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09B6-D178-4E39-9A7A-066360C1325B}" type="datetimeFigureOut">
              <a:rPr lang="hr-HR" smtClean="0"/>
              <a:t>28.10.2013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EA5E-B919-4C08-B348-FD25AC725C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2709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09B6-D178-4E39-9A7A-066360C1325B}" type="datetimeFigureOut">
              <a:rPr lang="hr-HR" smtClean="0"/>
              <a:t>28.10.2013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EA5E-B919-4C08-B348-FD25AC725C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6080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09B6-D178-4E39-9A7A-066360C1325B}" type="datetimeFigureOut">
              <a:rPr lang="hr-HR" smtClean="0"/>
              <a:t>28.10.2013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EA5E-B919-4C08-B348-FD25AC725C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1255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09B6-D178-4E39-9A7A-066360C1325B}" type="datetimeFigureOut">
              <a:rPr lang="hr-HR" smtClean="0"/>
              <a:t>28.10.2013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EA5E-B919-4C08-B348-FD25AC725C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1065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09B6-D178-4E39-9A7A-066360C1325B}" type="datetimeFigureOut">
              <a:rPr lang="hr-HR" smtClean="0"/>
              <a:t>28.10.2013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EA5E-B919-4C08-B348-FD25AC725C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9770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D09B6-D178-4E39-9A7A-066360C1325B}" type="datetimeFigureOut">
              <a:rPr lang="hr-HR" smtClean="0"/>
              <a:t>28.10.2013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CEA5E-B919-4C08-B348-FD25AC725C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674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3" y="0"/>
            <a:ext cx="9208715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72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b="1" dirty="0" smtClean="0">
                <a:solidFill>
                  <a:srgbClr val="FF0066"/>
                </a:solidFill>
                <a:effectLst/>
                <a:latin typeface="Informal Roman"/>
                <a:ea typeface="Calibri"/>
                <a:cs typeface="Times New Roman"/>
              </a:rPr>
              <a:t>Četvrti dan putovanja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 smtClean="0">
                <a:solidFill>
                  <a:srgbClr val="FF0066"/>
                </a:solidFill>
                <a:effectLst/>
                <a:latin typeface="Informal Roman"/>
                <a:ea typeface="Calibri"/>
                <a:cs typeface="Times New Roman"/>
              </a:rPr>
              <a:t>Požar u selu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 smtClean="0">
                <a:solidFill>
                  <a:srgbClr val="FF0066"/>
                </a:solidFill>
                <a:effectLst/>
                <a:latin typeface="Informal Roman"/>
                <a:ea typeface="Calibri"/>
                <a:cs typeface="Times New Roman"/>
              </a:rPr>
              <a:t>Dogodilo se veliko čudo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 smtClean="0">
                <a:solidFill>
                  <a:srgbClr val="FF0066"/>
                </a:solidFill>
                <a:effectLst/>
                <a:latin typeface="Informal Roman"/>
                <a:ea typeface="Calibri"/>
                <a:cs typeface="Times New Roman"/>
              </a:rPr>
              <a:t>Grgina majka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 err="1" smtClean="0">
                <a:solidFill>
                  <a:srgbClr val="FF0066"/>
                </a:solidFill>
                <a:effectLst/>
                <a:latin typeface="Informal Roman"/>
                <a:ea typeface="Calibri"/>
                <a:cs typeface="Times New Roman"/>
              </a:rPr>
              <a:t>Gitina</a:t>
            </a:r>
            <a:r>
              <a:rPr lang="hr-HR" dirty="0" smtClean="0">
                <a:solidFill>
                  <a:srgbClr val="FF0066"/>
                </a:solidFill>
                <a:effectLst/>
                <a:latin typeface="Informal Roman"/>
                <a:ea typeface="Calibri"/>
                <a:cs typeface="Times New Roman"/>
              </a:rPr>
              <a:t> brazgotina</a:t>
            </a:r>
            <a:endParaRPr lang="hr-HR" sz="1400" dirty="0">
              <a:ea typeface="Calibri"/>
              <a:cs typeface="Times New Roman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47326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</p:spPr>
      </p:pic>
    </p:spTree>
    <p:extLst>
      <p:ext uri="{BB962C8B-B14F-4D97-AF65-F5344CB8AC3E}">
        <p14:creationId xmlns:p14="http://schemas.microsoft.com/office/powerpoint/2010/main" val="284235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b="1" dirty="0" smtClean="0">
                <a:solidFill>
                  <a:srgbClr val="FF6600"/>
                </a:solidFill>
                <a:effectLst/>
                <a:latin typeface="Informal Roman"/>
                <a:ea typeface="Calibri"/>
                <a:cs typeface="Times New Roman"/>
              </a:rPr>
              <a:t>Peti dan putovanja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 smtClean="0">
                <a:solidFill>
                  <a:srgbClr val="FF6600"/>
                </a:solidFill>
                <a:effectLst/>
                <a:latin typeface="Informal Roman"/>
                <a:ea typeface="Calibri"/>
                <a:cs typeface="Times New Roman"/>
              </a:rPr>
              <a:t>Prijateljstvo koje razvijaju </a:t>
            </a:r>
            <a:r>
              <a:rPr lang="hr-HR" dirty="0" err="1" smtClean="0">
                <a:solidFill>
                  <a:srgbClr val="FF6600"/>
                </a:solidFill>
                <a:effectLst/>
                <a:latin typeface="Informal Roman"/>
                <a:ea typeface="Calibri"/>
                <a:cs typeface="Times New Roman"/>
              </a:rPr>
              <a:t>Gita</a:t>
            </a:r>
            <a:r>
              <a:rPr lang="hr-HR" dirty="0" smtClean="0">
                <a:solidFill>
                  <a:srgbClr val="FF6600"/>
                </a:solidFill>
                <a:effectLst/>
                <a:latin typeface="Informal Roman"/>
                <a:ea typeface="Calibri"/>
                <a:cs typeface="Times New Roman"/>
              </a:rPr>
              <a:t> i Hlapić postaje veliko.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 smtClean="0">
                <a:solidFill>
                  <a:srgbClr val="FF6600"/>
                </a:solidFill>
                <a:effectLst/>
                <a:latin typeface="Informal Roman"/>
                <a:ea typeface="Calibri"/>
                <a:cs typeface="Times New Roman"/>
              </a:rPr>
              <a:t>Hlapić se sprijateljio s pastirima i rado im je pomogao.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 smtClean="0">
                <a:solidFill>
                  <a:srgbClr val="FF6600"/>
                </a:solidFill>
                <a:effectLst/>
                <a:latin typeface="Informal Roman"/>
                <a:ea typeface="Calibri"/>
                <a:cs typeface="Times New Roman"/>
              </a:rPr>
              <a:t>Hlapić je prepoznao Grgu i crnog čovjeka.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 smtClean="0">
                <a:solidFill>
                  <a:srgbClr val="FF6600"/>
                </a:solidFill>
                <a:effectLst/>
                <a:latin typeface="Informal Roman"/>
                <a:ea typeface="Calibri"/>
                <a:cs typeface="Times New Roman"/>
              </a:rPr>
              <a:t>Pomogao je crnom čovjeku popraviti uzde.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 smtClean="0">
                <a:solidFill>
                  <a:srgbClr val="FF6600"/>
                </a:solidFill>
                <a:effectLst/>
                <a:latin typeface="Informal Roman"/>
                <a:ea typeface="Calibri"/>
                <a:cs typeface="Times New Roman"/>
              </a:rPr>
              <a:t>Hlapić je upozorio Grgu da se ne vraća u selo i dao mu je forintu od njegove majke koja mu je poručila da bude pošten.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 smtClean="0">
                <a:solidFill>
                  <a:srgbClr val="FF6600"/>
                </a:solidFill>
                <a:effectLst/>
                <a:latin typeface="Informal Roman"/>
                <a:ea typeface="Calibri"/>
                <a:cs typeface="Times New Roman"/>
              </a:rPr>
              <a:t>Grga i crni čovjek zajedno odlaze.</a:t>
            </a:r>
            <a:endParaRPr lang="hr-HR" sz="1400" dirty="0">
              <a:ea typeface="Calibri"/>
              <a:cs typeface="Times New Roman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31773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</p:spPr>
      </p:pic>
    </p:spTree>
    <p:extLst>
      <p:ext uri="{BB962C8B-B14F-4D97-AF65-F5344CB8AC3E}">
        <p14:creationId xmlns:p14="http://schemas.microsoft.com/office/powerpoint/2010/main" val="2022427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b="1" dirty="0" smtClean="0">
                <a:solidFill>
                  <a:srgbClr val="5F497A"/>
                </a:solidFill>
                <a:effectLst/>
                <a:latin typeface="Informal Roman"/>
                <a:ea typeface="Calibri"/>
                <a:cs typeface="Times New Roman"/>
              </a:rPr>
              <a:t>Šesti dan putovanja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 smtClean="0">
                <a:solidFill>
                  <a:srgbClr val="5F497A"/>
                </a:solidFill>
                <a:effectLst/>
                <a:latin typeface="Informal Roman"/>
                <a:ea typeface="Calibri"/>
                <a:cs typeface="Times New Roman"/>
              </a:rPr>
              <a:t>Hlapić je sreo prosjakinju Janu.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 err="1" smtClean="0">
                <a:solidFill>
                  <a:srgbClr val="5F497A"/>
                </a:solidFill>
                <a:effectLst/>
                <a:latin typeface="Informal Roman"/>
                <a:ea typeface="Calibri"/>
                <a:cs typeface="Times New Roman"/>
              </a:rPr>
              <a:t>Gita</a:t>
            </a:r>
            <a:r>
              <a:rPr lang="hr-HR" dirty="0" smtClean="0">
                <a:solidFill>
                  <a:srgbClr val="5F497A"/>
                </a:solidFill>
                <a:effectLst/>
                <a:latin typeface="Informal Roman"/>
                <a:ea typeface="Calibri"/>
                <a:cs typeface="Times New Roman"/>
              </a:rPr>
              <a:t> i Hlapić su otišli na sajam.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 smtClean="0">
                <a:solidFill>
                  <a:srgbClr val="5F497A"/>
                </a:solidFill>
                <a:effectLst/>
                <a:latin typeface="Informal Roman"/>
                <a:ea typeface="Calibri"/>
                <a:cs typeface="Times New Roman"/>
              </a:rPr>
              <a:t>Hlapić je pomogao košaraču.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 smtClean="0">
                <a:solidFill>
                  <a:srgbClr val="5F497A"/>
                </a:solidFill>
                <a:effectLst/>
                <a:latin typeface="Informal Roman"/>
                <a:ea typeface="Calibri"/>
                <a:cs typeface="Times New Roman"/>
              </a:rPr>
              <a:t>Hlapić je upravljao vrtuljkom.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 err="1" smtClean="0">
                <a:solidFill>
                  <a:srgbClr val="5F497A"/>
                </a:solidFill>
                <a:effectLst/>
                <a:latin typeface="Informal Roman"/>
                <a:ea typeface="Calibri"/>
                <a:cs typeface="Times New Roman"/>
              </a:rPr>
              <a:t>Gita</a:t>
            </a:r>
            <a:r>
              <a:rPr lang="hr-HR" dirty="0" smtClean="0">
                <a:solidFill>
                  <a:srgbClr val="5F497A"/>
                </a:solidFill>
                <a:effectLst/>
                <a:latin typeface="Informal Roman"/>
                <a:ea typeface="Calibri"/>
                <a:cs typeface="Times New Roman"/>
              </a:rPr>
              <a:t> i Hlapić su spavali na sijenu.</a:t>
            </a:r>
            <a:endParaRPr lang="hr-HR" sz="1400" dirty="0">
              <a:ea typeface="Calibri"/>
              <a:cs typeface="Times New Roman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5575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"/>
            <a:ext cx="9180512" cy="6885384"/>
          </a:xfrm>
        </p:spPr>
      </p:pic>
    </p:spTree>
    <p:extLst>
      <p:ext uri="{BB962C8B-B14F-4D97-AF65-F5344CB8AC3E}">
        <p14:creationId xmlns:p14="http://schemas.microsoft.com/office/powerpoint/2010/main" val="4132045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4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b="1" dirty="0" smtClean="0">
                <a:solidFill>
                  <a:srgbClr val="4A442A"/>
                </a:solidFill>
                <a:effectLst/>
                <a:latin typeface="Informal Roman"/>
                <a:ea typeface="Calibri"/>
                <a:cs typeface="Times New Roman"/>
              </a:rPr>
              <a:t>Sedmi dan putovanja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 smtClean="0">
                <a:solidFill>
                  <a:srgbClr val="4A442A"/>
                </a:solidFill>
                <a:effectLst/>
                <a:latin typeface="Informal Roman"/>
                <a:ea typeface="Calibri"/>
                <a:cs typeface="Times New Roman"/>
              </a:rPr>
              <a:t>Hlapić je vidio vranca kojeg prije nije bilo u cirkusu. Čuo je muške glasove i korake. </a:t>
            </a:r>
            <a:r>
              <a:rPr lang="hr-HR" dirty="0" err="1" smtClean="0">
                <a:solidFill>
                  <a:srgbClr val="4A442A"/>
                </a:solidFill>
                <a:effectLst/>
                <a:latin typeface="Informal Roman"/>
                <a:ea typeface="Calibri"/>
                <a:cs typeface="Times New Roman"/>
              </a:rPr>
              <a:t>Gita</a:t>
            </a:r>
            <a:r>
              <a:rPr lang="hr-HR" dirty="0" smtClean="0">
                <a:solidFill>
                  <a:srgbClr val="4A442A"/>
                </a:solidFill>
                <a:effectLst/>
                <a:latin typeface="Informal Roman"/>
                <a:ea typeface="Calibri"/>
                <a:cs typeface="Times New Roman"/>
              </a:rPr>
              <a:t> i Hlapić su saznali da su gazda cirkusa i crni čovjek prijatelji.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 smtClean="0">
                <a:solidFill>
                  <a:srgbClr val="4A442A"/>
                </a:solidFill>
                <a:effectLst/>
                <a:latin typeface="Informal Roman"/>
                <a:ea typeface="Calibri"/>
                <a:cs typeface="Times New Roman"/>
              </a:rPr>
              <a:t>Hlapić i </a:t>
            </a:r>
            <a:r>
              <a:rPr lang="hr-HR" dirty="0" err="1" smtClean="0">
                <a:solidFill>
                  <a:srgbClr val="4A442A"/>
                </a:solidFill>
                <a:effectLst/>
                <a:latin typeface="Informal Roman"/>
                <a:ea typeface="Calibri"/>
                <a:cs typeface="Times New Roman"/>
              </a:rPr>
              <a:t>Gita</a:t>
            </a:r>
            <a:r>
              <a:rPr lang="hr-HR" dirty="0" smtClean="0">
                <a:solidFill>
                  <a:srgbClr val="4A442A"/>
                </a:solidFill>
                <a:effectLst/>
                <a:latin typeface="Informal Roman"/>
                <a:ea typeface="Calibri"/>
                <a:cs typeface="Times New Roman"/>
              </a:rPr>
              <a:t> odlaze do kuće s plavom zvijezdom. </a:t>
            </a:r>
            <a:r>
              <a:rPr lang="hr-HR" dirty="0" err="1" smtClean="0">
                <a:solidFill>
                  <a:srgbClr val="4A442A"/>
                </a:solidFill>
                <a:effectLst/>
                <a:latin typeface="Informal Roman"/>
                <a:ea typeface="Calibri"/>
                <a:cs typeface="Times New Roman"/>
              </a:rPr>
              <a:t>Hlapićev</a:t>
            </a:r>
            <a:r>
              <a:rPr lang="hr-HR" dirty="0" smtClean="0">
                <a:solidFill>
                  <a:srgbClr val="4A442A"/>
                </a:solidFill>
                <a:effectLst/>
                <a:latin typeface="Informal Roman"/>
                <a:ea typeface="Calibri"/>
                <a:cs typeface="Times New Roman"/>
              </a:rPr>
              <a:t> prijatelj košarač ih kolima prevozi dio puta.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 smtClean="0">
                <a:solidFill>
                  <a:srgbClr val="4A442A"/>
                </a:solidFill>
                <a:effectLst/>
                <a:latin typeface="Informal Roman"/>
                <a:ea typeface="Calibri"/>
                <a:cs typeface="Times New Roman"/>
              </a:rPr>
              <a:t>Strah </a:t>
            </a:r>
            <a:r>
              <a:rPr lang="hr-HR" dirty="0" err="1" smtClean="0">
                <a:solidFill>
                  <a:srgbClr val="4A442A"/>
                </a:solidFill>
                <a:effectLst/>
                <a:latin typeface="Informal Roman"/>
                <a:ea typeface="Calibri"/>
                <a:cs typeface="Times New Roman"/>
              </a:rPr>
              <a:t>Gite</a:t>
            </a:r>
            <a:r>
              <a:rPr lang="hr-HR" dirty="0" smtClean="0">
                <a:solidFill>
                  <a:srgbClr val="4A442A"/>
                </a:solidFill>
                <a:effectLst/>
                <a:latin typeface="Informal Roman"/>
                <a:ea typeface="Calibri"/>
                <a:cs typeface="Times New Roman"/>
              </a:rPr>
              <a:t> i Hlapića od dolaska nepoznatog čovjeka. Ugodno su se iznenadili kada su vidjeli da je to majstor Mrkonja.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 smtClean="0">
                <a:solidFill>
                  <a:srgbClr val="4A442A"/>
                </a:solidFill>
                <a:effectLst/>
                <a:latin typeface="Informal Roman"/>
                <a:ea typeface="Calibri"/>
                <a:cs typeface="Times New Roman"/>
              </a:rPr>
              <a:t>Pred zoru su stigli do Markove kuće i Hlapić je upozorio Markovu mamu na dolazak crnog čovjeka koji je u međuvremenu poginuo.</a:t>
            </a:r>
            <a:endParaRPr lang="hr-HR" sz="1400" dirty="0">
              <a:ea typeface="Calibri"/>
              <a:cs typeface="Times New Roman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51328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3" y="1"/>
            <a:ext cx="9180511" cy="6885384"/>
          </a:xfrm>
        </p:spPr>
      </p:pic>
    </p:spTree>
    <p:extLst>
      <p:ext uri="{BB962C8B-B14F-4D97-AF65-F5344CB8AC3E}">
        <p14:creationId xmlns:p14="http://schemas.microsoft.com/office/powerpoint/2010/main" val="1454189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b="1" dirty="0" smtClean="0">
                <a:solidFill>
                  <a:srgbClr val="FF3399"/>
                </a:solidFill>
                <a:effectLst/>
                <a:latin typeface="Informal Roman"/>
                <a:ea typeface="Calibri"/>
                <a:cs typeface="Times New Roman"/>
              </a:rPr>
              <a:t>Završetak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 smtClean="0">
                <a:solidFill>
                  <a:srgbClr val="FF3399"/>
                </a:solidFill>
                <a:effectLst/>
                <a:latin typeface="Informal Roman"/>
                <a:ea typeface="Calibri"/>
                <a:cs typeface="Times New Roman"/>
              </a:rPr>
              <a:t>Hlapić je sretan jer je sretno završilo njegovo putovanje.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 err="1" smtClean="0">
                <a:solidFill>
                  <a:srgbClr val="FF3399"/>
                </a:solidFill>
                <a:effectLst/>
                <a:latin typeface="Informal Roman"/>
                <a:ea typeface="Calibri"/>
                <a:cs typeface="Times New Roman"/>
              </a:rPr>
              <a:t>Gita</a:t>
            </a:r>
            <a:r>
              <a:rPr lang="hr-HR" dirty="0" smtClean="0">
                <a:solidFill>
                  <a:srgbClr val="FF3399"/>
                </a:solidFill>
                <a:effectLst/>
                <a:latin typeface="Informal Roman"/>
                <a:ea typeface="Calibri"/>
                <a:cs typeface="Times New Roman"/>
              </a:rPr>
              <a:t> je izgubljena kći majstora Mrkonje i majstorice.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 smtClean="0">
                <a:solidFill>
                  <a:srgbClr val="FF3399"/>
                </a:solidFill>
                <a:effectLst/>
                <a:latin typeface="Informal Roman"/>
                <a:ea typeface="Calibri"/>
                <a:cs typeface="Times New Roman"/>
              </a:rPr>
              <a:t>Hlapić je bio pošten i nije lagao.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 smtClean="0">
                <a:solidFill>
                  <a:srgbClr val="FF3399"/>
                </a:solidFill>
                <a:effectLst/>
                <a:latin typeface="Informal Roman"/>
                <a:ea typeface="Calibri"/>
                <a:cs typeface="Times New Roman"/>
              </a:rPr>
              <a:t>Hlapić i </a:t>
            </a:r>
            <a:r>
              <a:rPr lang="hr-HR" dirty="0" err="1" smtClean="0">
                <a:solidFill>
                  <a:srgbClr val="FF3399"/>
                </a:solidFill>
                <a:effectLst/>
                <a:latin typeface="Informal Roman"/>
                <a:ea typeface="Calibri"/>
                <a:cs typeface="Times New Roman"/>
              </a:rPr>
              <a:t>Gita</a:t>
            </a:r>
            <a:r>
              <a:rPr lang="hr-HR" dirty="0" smtClean="0">
                <a:solidFill>
                  <a:srgbClr val="FF3399"/>
                </a:solidFill>
                <a:effectLst/>
                <a:latin typeface="Informal Roman"/>
                <a:ea typeface="Calibri"/>
                <a:cs typeface="Times New Roman"/>
              </a:rPr>
              <a:t> su poslije narasli. Hlapić je postao postolar, a </a:t>
            </a:r>
            <a:r>
              <a:rPr lang="hr-HR" dirty="0" err="1" smtClean="0">
                <a:solidFill>
                  <a:srgbClr val="FF3399"/>
                </a:solidFill>
                <a:effectLst/>
                <a:latin typeface="Informal Roman"/>
                <a:ea typeface="Calibri"/>
                <a:cs typeface="Times New Roman"/>
              </a:rPr>
              <a:t>Gita</a:t>
            </a:r>
            <a:r>
              <a:rPr lang="hr-HR" dirty="0" smtClean="0">
                <a:solidFill>
                  <a:srgbClr val="FF3399"/>
                </a:solidFill>
                <a:effectLst/>
                <a:latin typeface="Informal Roman"/>
                <a:ea typeface="Calibri"/>
                <a:cs typeface="Times New Roman"/>
              </a:rPr>
              <a:t> je zaboravila da je nekad bila u cirkusu.</a:t>
            </a:r>
            <a:endParaRPr lang="hr-HR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1583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0" y="0"/>
            <a:ext cx="9218657" cy="6858000"/>
          </a:xfrm>
        </p:spPr>
      </p:pic>
    </p:spTree>
    <p:extLst>
      <p:ext uri="{BB962C8B-B14F-4D97-AF65-F5344CB8AC3E}">
        <p14:creationId xmlns:p14="http://schemas.microsoft.com/office/powerpoint/2010/main" val="2901519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b="1" dirty="0" smtClean="0">
                <a:solidFill>
                  <a:srgbClr val="FF0000"/>
                </a:solidFill>
                <a:effectLst/>
                <a:latin typeface="Informal Roman"/>
                <a:ea typeface="Calibri"/>
                <a:cs typeface="Times New Roman"/>
              </a:rPr>
              <a:t>Kod majstora Mrkonje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 smtClean="0">
                <a:solidFill>
                  <a:srgbClr val="FF0000"/>
                </a:solidFill>
                <a:effectLst/>
                <a:latin typeface="Informal Roman"/>
                <a:ea typeface="Calibri"/>
                <a:cs typeface="Times New Roman"/>
              </a:rPr>
              <a:t>Šegrt Hlapić  je bio malen kao lakat, a veseo kao ptica.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 smtClean="0">
                <a:solidFill>
                  <a:srgbClr val="FF0000"/>
                </a:solidFill>
                <a:effectLst/>
                <a:latin typeface="Informal Roman"/>
                <a:ea typeface="Calibri"/>
                <a:cs typeface="Times New Roman"/>
              </a:rPr>
              <a:t>Majstor Mrkonja je htio baciti čizmice u vatru.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 smtClean="0">
                <a:solidFill>
                  <a:srgbClr val="FF0000"/>
                </a:solidFill>
                <a:effectLst/>
                <a:latin typeface="Informal Roman"/>
                <a:ea typeface="Calibri"/>
                <a:cs typeface="Times New Roman"/>
              </a:rPr>
              <a:t>Hlapić to više nije mogao trpjeti pa je odlučio pobjeći.</a:t>
            </a:r>
            <a:endParaRPr lang="hr-HR" sz="1400" dirty="0">
              <a:ea typeface="Calibri"/>
              <a:cs typeface="Times New Roman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67636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b="1" dirty="0" smtClean="0">
                <a:effectLst/>
                <a:latin typeface="Informal Roman"/>
                <a:ea typeface="Calibri"/>
                <a:cs typeface="Times New Roman"/>
              </a:rPr>
              <a:t>SLIKOVNICA UČENIKA TREĆEGA RAZREDA ŠG 2013./2014.</a:t>
            </a:r>
            <a:endParaRPr lang="hr-HR" sz="14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b="1" dirty="0" smtClean="0">
                <a:effectLst/>
                <a:latin typeface="Informal Roman"/>
                <a:ea typeface="Calibri"/>
                <a:cs typeface="Times New Roman"/>
              </a:rPr>
              <a:t>UČITELJICA: Nevenka </a:t>
            </a:r>
            <a:r>
              <a:rPr lang="hr-HR" b="1" dirty="0" err="1" smtClean="0">
                <a:effectLst/>
                <a:latin typeface="Informal Roman"/>
                <a:ea typeface="Calibri"/>
                <a:cs typeface="Times New Roman"/>
              </a:rPr>
              <a:t>Vranješ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b="1" dirty="0" smtClean="0">
                <a:effectLst/>
                <a:latin typeface="Informal Roman"/>
                <a:ea typeface="Calibri"/>
                <a:cs typeface="Times New Roman"/>
              </a:rPr>
              <a:t>Emilija Matija </a:t>
            </a:r>
            <a:r>
              <a:rPr lang="hr-HR" b="1" dirty="0" err="1" smtClean="0">
                <a:effectLst/>
                <a:latin typeface="Informal Roman"/>
                <a:ea typeface="Calibri"/>
                <a:cs typeface="Times New Roman"/>
              </a:rPr>
              <a:t>Vulinović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b="1" dirty="0" smtClean="0">
                <a:effectLst/>
                <a:latin typeface="Informal Roman"/>
                <a:ea typeface="Calibri"/>
                <a:cs typeface="Times New Roman"/>
              </a:rPr>
              <a:t>Nino </a:t>
            </a:r>
            <a:r>
              <a:rPr lang="hr-HR" b="1" dirty="0" err="1" smtClean="0">
                <a:effectLst/>
                <a:latin typeface="Informal Roman"/>
                <a:ea typeface="Calibri"/>
                <a:cs typeface="Times New Roman"/>
              </a:rPr>
              <a:t>Florian</a:t>
            </a:r>
            <a:r>
              <a:rPr lang="hr-HR" b="1" dirty="0" smtClean="0">
                <a:effectLst/>
                <a:latin typeface="Informal Roman"/>
                <a:ea typeface="Calibri"/>
                <a:cs typeface="Times New Roman"/>
              </a:rPr>
              <a:t> </a:t>
            </a:r>
            <a:r>
              <a:rPr lang="hr-HR" b="1" dirty="0" err="1" smtClean="0">
                <a:effectLst/>
                <a:latin typeface="Informal Roman"/>
                <a:ea typeface="Calibri"/>
                <a:cs typeface="Times New Roman"/>
              </a:rPr>
              <a:t>Kržanić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b="1" dirty="0" smtClean="0">
                <a:effectLst/>
                <a:latin typeface="Informal Roman"/>
                <a:ea typeface="Calibri"/>
                <a:cs typeface="Times New Roman"/>
              </a:rPr>
              <a:t>Ivona Kelava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b="1" dirty="0" err="1" smtClean="0">
                <a:effectLst/>
                <a:latin typeface="Informal Roman"/>
                <a:ea typeface="Calibri"/>
                <a:cs typeface="Times New Roman"/>
              </a:rPr>
              <a:t>Nenka</a:t>
            </a:r>
            <a:r>
              <a:rPr lang="hr-HR" b="1" dirty="0" smtClean="0">
                <a:effectLst/>
                <a:latin typeface="Informal Roman"/>
                <a:ea typeface="Calibri"/>
                <a:cs typeface="Times New Roman"/>
              </a:rPr>
              <a:t> Vela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b="1" dirty="0" smtClean="0">
                <a:effectLst/>
                <a:latin typeface="Informal Roman"/>
                <a:ea typeface="Calibri"/>
                <a:cs typeface="Times New Roman"/>
              </a:rPr>
              <a:t>Karla Grgić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b="1" dirty="0" smtClean="0">
                <a:effectLst/>
                <a:latin typeface="Informal Roman"/>
                <a:ea typeface="Calibri"/>
                <a:cs typeface="Times New Roman"/>
              </a:rPr>
              <a:t>Marina </a:t>
            </a:r>
            <a:r>
              <a:rPr lang="hr-HR" b="1" dirty="0" err="1" smtClean="0">
                <a:effectLst/>
                <a:latin typeface="Informal Roman"/>
                <a:ea typeface="Calibri"/>
                <a:cs typeface="Times New Roman"/>
              </a:rPr>
              <a:t>Lovreta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b="1" dirty="0" smtClean="0">
                <a:effectLst/>
                <a:latin typeface="Informal Roman"/>
                <a:ea typeface="Calibri"/>
                <a:cs typeface="Times New Roman"/>
              </a:rPr>
              <a:t>Ramona </a:t>
            </a:r>
            <a:r>
              <a:rPr lang="hr-HR" b="1" dirty="0" err="1" smtClean="0">
                <a:effectLst/>
                <a:latin typeface="Informal Roman"/>
                <a:ea typeface="Calibri"/>
                <a:cs typeface="Times New Roman"/>
              </a:rPr>
              <a:t>Kržanić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b="1" dirty="0" smtClean="0">
                <a:effectLst/>
                <a:latin typeface="Informal Roman"/>
                <a:ea typeface="Calibri"/>
                <a:cs typeface="Times New Roman"/>
              </a:rPr>
              <a:t>Tina Vladimir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b="1" dirty="0" smtClean="0">
                <a:effectLst/>
                <a:latin typeface="Informal Roman"/>
                <a:ea typeface="Calibri"/>
                <a:cs typeface="Times New Roman"/>
              </a:rPr>
              <a:t>Monika </a:t>
            </a:r>
            <a:r>
              <a:rPr lang="hr-HR" b="1" dirty="0" err="1" smtClean="0">
                <a:effectLst/>
                <a:latin typeface="Informal Roman"/>
                <a:ea typeface="Calibri"/>
                <a:cs typeface="Times New Roman"/>
              </a:rPr>
              <a:t>Beus</a:t>
            </a:r>
            <a:endParaRPr lang="hr-HR" sz="1400" dirty="0">
              <a:ea typeface="Calibri"/>
              <a:cs typeface="Times New Roman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5392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73668" cy="6885385"/>
          </a:xfrm>
        </p:spPr>
      </p:pic>
    </p:spTree>
    <p:extLst>
      <p:ext uri="{BB962C8B-B14F-4D97-AF65-F5344CB8AC3E}">
        <p14:creationId xmlns:p14="http://schemas.microsoft.com/office/powerpoint/2010/main" val="273065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3" y="0"/>
            <a:ext cx="9191609" cy="6885385"/>
          </a:xfrm>
        </p:spPr>
      </p:pic>
    </p:spTree>
    <p:extLst>
      <p:ext uri="{BB962C8B-B14F-4D97-AF65-F5344CB8AC3E}">
        <p14:creationId xmlns:p14="http://schemas.microsoft.com/office/powerpoint/2010/main" val="757531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</p:spPr>
      </p:pic>
    </p:spTree>
    <p:extLst>
      <p:ext uri="{BB962C8B-B14F-4D97-AF65-F5344CB8AC3E}">
        <p14:creationId xmlns:p14="http://schemas.microsoft.com/office/powerpoint/2010/main" val="2734026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b="1" dirty="0" smtClean="0">
                <a:solidFill>
                  <a:srgbClr val="002060"/>
                </a:solidFill>
                <a:effectLst/>
                <a:latin typeface="Informal Roman"/>
                <a:ea typeface="Calibri"/>
                <a:cs typeface="Times New Roman"/>
              </a:rPr>
              <a:t>Prvi dan putovanja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 smtClean="0">
                <a:solidFill>
                  <a:srgbClr val="002060"/>
                </a:solidFill>
                <a:effectLst/>
                <a:latin typeface="Informal Roman"/>
                <a:ea typeface="Calibri"/>
                <a:cs typeface="Times New Roman"/>
              </a:rPr>
              <a:t>Hlapić susreće mljekara te mu pomaže raznijeti mlijeko. Bundaš i Hlapić se susreću i kreću zajedno na put.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 smtClean="0">
                <a:solidFill>
                  <a:srgbClr val="002060"/>
                </a:solidFill>
                <a:effectLst/>
                <a:latin typeface="Informal Roman"/>
                <a:ea typeface="Calibri"/>
                <a:cs typeface="Times New Roman"/>
              </a:rPr>
              <a:t>Hlapić na svom putovanju susreće Marka kako plače jer je izgubio guske.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 smtClean="0">
                <a:solidFill>
                  <a:srgbClr val="002060"/>
                </a:solidFill>
                <a:effectLst/>
                <a:latin typeface="Informal Roman"/>
                <a:ea typeface="Calibri"/>
                <a:cs typeface="Times New Roman"/>
              </a:rPr>
              <a:t>Hlapić, Bundaš i Marko idu tražiti guske. Bundaš ih je našao.</a:t>
            </a:r>
            <a:endParaRPr lang="hr-HR" sz="1400" dirty="0">
              <a:ea typeface="Calibri"/>
              <a:cs typeface="Times New Roman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3991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</p:spPr>
      </p:pic>
    </p:spTree>
    <p:extLst>
      <p:ext uri="{BB962C8B-B14F-4D97-AF65-F5344CB8AC3E}">
        <p14:creationId xmlns:p14="http://schemas.microsoft.com/office/powerpoint/2010/main" val="134734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b="1" dirty="0" smtClean="0">
                <a:solidFill>
                  <a:srgbClr val="008000"/>
                </a:solidFill>
                <a:effectLst/>
                <a:latin typeface="Informal Roman"/>
                <a:ea typeface="Calibri"/>
                <a:cs typeface="Times New Roman"/>
              </a:rPr>
              <a:t>Drugi dan putovanja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 smtClean="0">
                <a:solidFill>
                  <a:srgbClr val="008000"/>
                </a:solidFill>
                <a:effectLst/>
                <a:latin typeface="Informal Roman"/>
                <a:ea typeface="Calibri"/>
                <a:cs typeface="Times New Roman"/>
              </a:rPr>
              <a:t>Hlapić i njegov pas Bundaš su pošli na put. Bili su zahvalni Markovoj majci jer im je dala hranu.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 smtClean="0">
                <a:solidFill>
                  <a:srgbClr val="008000"/>
                </a:solidFill>
                <a:effectLst/>
                <a:latin typeface="Informal Roman"/>
                <a:ea typeface="Calibri"/>
                <a:cs typeface="Times New Roman"/>
              </a:rPr>
              <a:t>Hodajući cestom sreli su kamenare.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 smtClean="0">
                <a:solidFill>
                  <a:srgbClr val="008000"/>
                </a:solidFill>
                <a:effectLst/>
                <a:latin typeface="Informal Roman"/>
                <a:ea typeface="Calibri"/>
                <a:cs typeface="Times New Roman"/>
              </a:rPr>
              <a:t>Hlapić je savladao šareno tele.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 smtClean="0">
                <a:solidFill>
                  <a:srgbClr val="008000"/>
                </a:solidFill>
                <a:effectLst/>
                <a:latin typeface="Informal Roman"/>
                <a:ea typeface="Calibri"/>
                <a:cs typeface="Times New Roman"/>
              </a:rPr>
              <a:t>Hlapić je hodao kako bi što dalje otišao od majstora Mrkonje.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 smtClean="0">
                <a:solidFill>
                  <a:srgbClr val="008000"/>
                </a:solidFill>
                <a:effectLst/>
                <a:latin typeface="Informal Roman"/>
                <a:ea typeface="Calibri"/>
                <a:cs typeface="Times New Roman"/>
              </a:rPr>
              <a:t>Naišlo je nevrijeme. Hlapić i Bundaš su se sakrili ispod mosta.</a:t>
            </a:r>
            <a:endParaRPr lang="hr-HR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0309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</p:spPr>
      </p:pic>
    </p:spTree>
    <p:extLst>
      <p:ext uri="{BB962C8B-B14F-4D97-AF65-F5344CB8AC3E}">
        <p14:creationId xmlns:p14="http://schemas.microsoft.com/office/powerpoint/2010/main" val="1325346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b="1" dirty="0" smtClean="0">
                <a:solidFill>
                  <a:srgbClr val="996633"/>
                </a:solidFill>
                <a:effectLst/>
                <a:latin typeface="Informal Roman"/>
                <a:ea typeface="Calibri"/>
                <a:cs typeface="Times New Roman"/>
              </a:rPr>
              <a:t>Treći dan putovanja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 smtClean="0">
                <a:solidFill>
                  <a:srgbClr val="996633"/>
                </a:solidFill>
                <a:effectLst/>
                <a:latin typeface="Informal Roman"/>
                <a:ea typeface="Calibri"/>
                <a:cs typeface="Times New Roman"/>
              </a:rPr>
              <a:t>Hlapić je bio jako žalostan jer mu je crni čovjek ukrao čizmice.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 smtClean="0">
                <a:solidFill>
                  <a:srgbClr val="996633"/>
                </a:solidFill>
                <a:effectLst/>
                <a:latin typeface="Informal Roman"/>
                <a:ea typeface="Calibri"/>
                <a:cs typeface="Times New Roman"/>
              </a:rPr>
              <a:t>Na svom putu Hlapić je sreo djevojčicu.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 smtClean="0">
                <a:solidFill>
                  <a:srgbClr val="996633"/>
                </a:solidFill>
                <a:effectLst/>
                <a:latin typeface="Informal Roman"/>
                <a:ea typeface="Calibri"/>
                <a:cs typeface="Times New Roman"/>
              </a:rPr>
              <a:t>Jadni Hlapić je radio,a </a:t>
            </a:r>
            <a:r>
              <a:rPr lang="hr-HR" dirty="0" err="1" smtClean="0">
                <a:solidFill>
                  <a:srgbClr val="996633"/>
                </a:solidFill>
                <a:effectLst/>
                <a:latin typeface="Informal Roman"/>
                <a:ea typeface="Calibri"/>
                <a:cs typeface="Times New Roman"/>
              </a:rPr>
              <a:t>Gita</a:t>
            </a:r>
            <a:r>
              <a:rPr lang="hr-HR" dirty="0" smtClean="0">
                <a:solidFill>
                  <a:srgbClr val="996633"/>
                </a:solidFill>
                <a:effectLst/>
                <a:latin typeface="Informal Roman"/>
                <a:ea typeface="Calibri"/>
                <a:cs typeface="Times New Roman"/>
              </a:rPr>
              <a:t> je odmarala.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 err="1" smtClean="0">
                <a:solidFill>
                  <a:srgbClr val="996633"/>
                </a:solidFill>
                <a:effectLst/>
                <a:latin typeface="Informal Roman"/>
                <a:ea typeface="Calibri"/>
                <a:cs typeface="Times New Roman"/>
              </a:rPr>
              <a:t>Gita</a:t>
            </a:r>
            <a:r>
              <a:rPr lang="hr-HR" dirty="0" smtClean="0">
                <a:solidFill>
                  <a:srgbClr val="996633"/>
                </a:solidFill>
                <a:effectLst/>
                <a:latin typeface="Informal Roman"/>
                <a:ea typeface="Calibri"/>
                <a:cs typeface="Times New Roman"/>
              </a:rPr>
              <a:t> i Hlapić su težacima i gospodaru pripremili predstavu.</a:t>
            </a:r>
            <a:endParaRPr lang="hr-H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 smtClean="0">
                <a:solidFill>
                  <a:srgbClr val="996633"/>
                </a:solidFill>
                <a:effectLst/>
                <a:latin typeface="Informal Roman"/>
                <a:ea typeface="Calibri"/>
                <a:cs typeface="Times New Roman"/>
              </a:rPr>
              <a:t>Hlapić je prije spavanja pričao s težacima.</a:t>
            </a:r>
            <a:endParaRPr lang="hr-HR" sz="1400" dirty="0">
              <a:ea typeface="Calibri"/>
              <a:cs typeface="Times New Roman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22861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6120" cy="6885384"/>
          </a:xfrm>
        </p:spPr>
      </p:pic>
    </p:spTree>
    <p:extLst>
      <p:ext uri="{BB962C8B-B14F-4D97-AF65-F5344CB8AC3E}">
        <p14:creationId xmlns:p14="http://schemas.microsoft.com/office/powerpoint/2010/main" val="2263031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500</Words>
  <Application>Microsoft Office PowerPoint</Application>
  <PresentationFormat>Prikaz na zaslonu (4:3)</PresentationFormat>
  <Paragraphs>59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3" baseType="lpstr"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OŠ DON MIHOVILA PAVLINOVIĆA U PODGORI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KNJIŽNICA</dc:creator>
  <cp:lastModifiedBy>KNJIŽNICA</cp:lastModifiedBy>
  <cp:revision>3</cp:revision>
  <dcterms:created xsi:type="dcterms:W3CDTF">2013-10-28T09:40:26Z</dcterms:created>
  <dcterms:modified xsi:type="dcterms:W3CDTF">2013-10-28T10:07:27Z</dcterms:modified>
</cp:coreProperties>
</file>