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4" r:id="rId11"/>
    <p:sldId id="262" r:id="rId12"/>
    <p:sldId id="267" r:id="rId13"/>
    <p:sldId id="268" r:id="rId14"/>
    <p:sldId id="269" r:id="rId15"/>
    <p:sldId id="272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DA101C-A455-42A9-8F47-BDF86C25AD2B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CDF593E3-9F47-4402-A25E-39C53BBA59A8}">
      <dgm:prSet phldrT="[Tekst]"/>
      <dgm:spPr/>
      <dgm:t>
        <a:bodyPr/>
        <a:lstStyle/>
        <a:p>
          <a:r>
            <a:rPr lang="hr-HR" dirty="0"/>
            <a:t>HRVATSKI GOVORI</a:t>
          </a:r>
        </a:p>
      </dgm:t>
    </dgm:pt>
    <dgm:pt modelId="{6C589411-8936-41D1-8753-8DC0EA6C2E08}" type="parTrans" cxnId="{74D508FE-50EE-4360-BFB9-68C5731D8264}">
      <dgm:prSet/>
      <dgm:spPr/>
      <dgm:t>
        <a:bodyPr/>
        <a:lstStyle/>
        <a:p>
          <a:endParaRPr lang="hr-HR"/>
        </a:p>
      </dgm:t>
    </dgm:pt>
    <dgm:pt modelId="{4B9BE5FE-D4BD-4071-80F7-16A9191BED42}" type="sibTrans" cxnId="{74D508FE-50EE-4360-BFB9-68C5731D8264}">
      <dgm:prSet/>
      <dgm:spPr/>
      <dgm:t>
        <a:bodyPr/>
        <a:lstStyle/>
        <a:p>
          <a:endParaRPr lang="hr-HR"/>
        </a:p>
      </dgm:t>
    </dgm:pt>
    <dgm:pt modelId="{F33ACC1B-CE7C-4D81-A882-52511FAB3E2E}">
      <dgm:prSet phldrT="[Tekst]"/>
      <dgm:spPr>
        <a:scene3d>
          <a:camera prst="isometricOffAxis1Righ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hr-HR" b="1" dirty="0"/>
            <a:t>(I)JEKAVSKI</a:t>
          </a:r>
        </a:p>
      </dgm:t>
    </dgm:pt>
    <dgm:pt modelId="{9554092D-621B-4105-9D24-28343BC8CD48}" type="parTrans" cxnId="{5C580ADE-1860-4CB5-B661-C9C8FEBEBF53}">
      <dgm:prSet/>
      <dgm:spPr/>
      <dgm:t>
        <a:bodyPr/>
        <a:lstStyle/>
        <a:p>
          <a:endParaRPr lang="hr-HR"/>
        </a:p>
      </dgm:t>
    </dgm:pt>
    <dgm:pt modelId="{1BF2ADBC-D0E6-4BAE-9870-CD64D5B77EA1}" type="sibTrans" cxnId="{5C580ADE-1860-4CB5-B661-C9C8FEBEBF53}">
      <dgm:prSet/>
      <dgm:spPr/>
      <dgm:t>
        <a:bodyPr/>
        <a:lstStyle/>
        <a:p>
          <a:endParaRPr lang="hr-HR"/>
        </a:p>
      </dgm:t>
    </dgm:pt>
    <dgm:pt modelId="{1B37A354-A2DC-4F64-9BDC-9154BD6318C6}">
      <dgm:prSet phldrT="[Tekst]"/>
      <dgm:spPr>
        <a:scene3d>
          <a:camera prst="isometricOffAxis1Righ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hr-HR" b="1" dirty="0"/>
            <a:t>EKAVSKI</a:t>
          </a:r>
        </a:p>
      </dgm:t>
    </dgm:pt>
    <dgm:pt modelId="{F8770533-9DA9-479E-91BA-88A87B6106FC}" type="parTrans" cxnId="{B69C8B66-E754-4914-9169-F8DFC5CD3D02}">
      <dgm:prSet/>
      <dgm:spPr/>
      <dgm:t>
        <a:bodyPr/>
        <a:lstStyle/>
        <a:p>
          <a:endParaRPr lang="hr-HR"/>
        </a:p>
      </dgm:t>
    </dgm:pt>
    <dgm:pt modelId="{423A4ED9-DF03-433C-A942-250D393B6A2A}" type="sibTrans" cxnId="{B69C8B66-E754-4914-9169-F8DFC5CD3D02}">
      <dgm:prSet/>
      <dgm:spPr/>
      <dgm:t>
        <a:bodyPr/>
        <a:lstStyle/>
        <a:p>
          <a:endParaRPr lang="hr-HR"/>
        </a:p>
      </dgm:t>
    </dgm:pt>
    <dgm:pt modelId="{97B49918-E580-4E0E-9A0F-41BF67ECE53A}">
      <dgm:prSet phldrT="[Tekst]"/>
      <dgm:spPr>
        <a:scene3d>
          <a:camera prst="isometricOffAxis1Right"/>
          <a:lightRig rig="threePt" dir="t"/>
        </a:scene3d>
        <a:sp3d>
          <a:bevelT w="152400" h="50800" prst="softRound"/>
        </a:sp3d>
      </dgm:spPr>
      <dgm:t>
        <a:bodyPr/>
        <a:lstStyle/>
        <a:p>
          <a:r>
            <a:rPr lang="hr-HR" b="1" dirty="0"/>
            <a:t>IKAVSKI</a:t>
          </a:r>
        </a:p>
      </dgm:t>
    </dgm:pt>
    <dgm:pt modelId="{BCC757FA-1C49-48CE-89A1-5CEFA3847E86}" type="parTrans" cxnId="{28B23693-56D9-40C3-AC46-F78908D77F14}">
      <dgm:prSet/>
      <dgm:spPr/>
      <dgm:t>
        <a:bodyPr/>
        <a:lstStyle/>
        <a:p>
          <a:endParaRPr lang="hr-HR"/>
        </a:p>
      </dgm:t>
    </dgm:pt>
    <dgm:pt modelId="{2CC20087-06E4-4C8F-AA6E-BFBA1D5D7114}" type="sibTrans" cxnId="{28B23693-56D9-40C3-AC46-F78908D77F14}">
      <dgm:prSet/>
      <dgm:spPr/>
      <dgm:t>
        <a:bodyPr/>
        <a:lstStyle/>
        <a:p>
          <a:endParaRPr lang="hr-HR"/>
        </a:p>
      </dgm:t>
    </dgm:pt>
    <dgm:pt modelId="{8E283CA3-E8EE-490A-8B03-F84F3D85E8BD}" type="pres">
      <dgm:prSet presAssocID="{8FDA101C-A455-42A9-8F47-BDF86C25AD2B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A23273BF-5C68-4802-8E60-A93811FC6063}" type="pres">
      <dgm:prSet presAssocID="{8FDA101C-A455-42A9-8F47-BDF86C25AD2B}" presName="dummyMaxCanvas" presStyleCnt="0"/>
      <dgm:spPr/>
    </dgm:pt>
    <dgm:pt modelId="{7B265EBC-B4FB-40E8-BE00-37B87B8D6D8D}" type="pres">
      <dgm:prSet presAssocID="{8FDA101C-A455-42A9-8F47-BDF86C25AD2B}" presName="parentComposite" presStyleCnt="0"/>
      <dgm:spPr/>
    </dgm:pt>
    <dgm:pt modelId="{44436B4F-2672-4EEA-9586-56C49F469631}" type="pres">
      <dgm:prSet presAssocID="{8FDA101C-A455-42A9-8F47-BDF86C25AD2B}" presName="parent1" presStyleLbl="alignAccFollowNode1" presStyleIdx="0" presStyleCnt="4" custScaleX="311609" custLinFactNeighborX="3313" custLinFactNeighborY="18776">
        <dgm:presLayoutVars>
          <dgm:chMax val="4"/>
        </dgm:presLayoutVars>
      </dgm:prSet>
      <dgm:spPr/>
    </dgm:pt>
    <dgm:pt modelId="{732F7DA7-BB8D-466F-950A-DB141417C31F}" type="pres">
      <dgm:prSet presAssocID="{8FDA101C-A455-42A9-8F47-BDF86C25AD2B}" presName="parent2" presStyleLbl="alignAccFollowNode1" presStyleIdx="1" presStyleCnt="4">
        <dgm:presLayoutVars>
          <dgm:chMax val="4"/>
        </dgm:presLayoutVars>
      </dgm:prSet>
      <dgm:spPr>
        <a:noFill/>
      </dgm:spPr>
    </dgm:pt>
    <dgm:pt modelId="{5B4D369F-D5E2-4E09-8345-FE471840D5F5}" type="pres">
      <dgm:prSet presAssocID="{8FDA101C-A455-42A9-8F47-BDF86C25AD2B}" presName="childrenComposite" presStyleCnt="0"/>
      <dgm:spPr/>
    </dgm:pt>
    <dgm:pt modelId="{F8100619-AE1F-4A57-B1F2-D6610772B3D0}" type="pres">
      <dgm:prSet presAssocID="{8FDA101C-A455-42A9-8F47-BDF86C25AD2B}" presName="dummyMaxCanvas_ChildArea" presStyleCnt="0"/>
      <dgm:spPr/>
    </dgm:pt>
    <dgm:pt modelId="{532C09C5-6D39-47C1-B0AB-298AECB4E87E}" type="pres">
      <dgm:prSet presAssocID="{8FDA101C-A455-42A9-8F47-BDF86C25AD2B}" presName="fulcrum" presStyleLbl="alignAccFollowNode1" presStyleIdx="2" presStyleCnt="4"/>
      <dgm:spPr/>
    </dgm:pt>
    <dgm:pt modelId="{1851DEDA-305A-441C-99EA-5CED95147BF8}" type="pres">
      <dgm:prSet presAssocID="{8FDA101C-A455-42A9-8F47-BDF86C25AD2B}" presName="balance_30" presStyleLbl="alignAccFollowNode1" presStyleIdx="3" presStyleCnt="4">
        <dgm:presLayoutVars>
          <dgm:bulletEnabled val="1"/>
        </dgm:presLayoutVars>
      </dgm:prSet>
      <dgm:spPr/>
    </dgm:pt>
    <dgm:pt modelId="{B22E5E67-4C94-4530-A242-B7B5E811A74A}" type="pres">
      <dgm:prSet presAssocID="{8FDA101C-A455-42A9-8F47-BDF86C25AD2B}" presName="left_30_1" presStyleLbl="node1" presStyleIdx="0" presStyleCnt="3" custScaleX="187612" custScaleY="221291" custLinFactX="100000" custLinFactY="-37376" custLinFactNeighborX="164870" custLinFactNeighborY="-100000">
        <dgm:presLayoutVars>
          <dgm:bulletEnabled val="1"/>
        </dgm:presLayoutVars>
      </dgm:prSet>
      <dgm:spPr/>
    </dgm:pt>
    <dgm:pt modelId="{FC90AE7A-5989-4F4E-96A3-9C6EA566A4E4}" type="pres">
      <dgm:prSet presAssocID="{8FDA101C-A455-42A9-8F47-BDF86C25AD2B}" presName="left_30_2" presStyleLbl="node1" presStyleIdx="1" presStyleCnt="3" custScaleX="187612" custScaleY="221291" custLinFactNeighborX="55898" custLinFactNeighborY="-22074">
        <dgm:presLayoutVars>
          <dgm:bulletEnabled val="1"/>
        </dgm:presLayoutVars>
      </dgm:prSet>
      <dgm:spPr/>
    </dgm:pt>
    <dgm:pt modelId="{DDDBC6AC-3E3B-40D1-86C5-212451FF253F}" type="pres">
      <dgm:prSet presAssocID="{8FDA101C-A455-42A9-8F47-BDF86C25AD2B}" presName="left_30_3" presStyleLbl="node1" presStyleIdx="2" presStyleCnt="3" custScaleX="187612" custScaleY="221291" custLinFactX="-53075" custLinFactNeighborX="-100000" custLinFactNeighborY="91144">
        <dgm:presLayoutVars>
          <dgm:bulletEnabled val="1"/>
        </dgm:presLayoutVars>
      </dgm:prSet>
      <dgm:spPr/>
    </dgm:pt>
  </dgm:ptLst>
  <dgm:cxnLst>
    <dgm:cxn modelId="{B69C8B66-E754-4914-9169-F8DFC5CD3D02}" srcId="{CDF593E3-9F47-4402-A25E-39C53BBA59A8}" destId="{1B37A354-A2DC-4F64-9BDC-9154BD6318C6}" srcOrd="1" destOrd="0" parTransId="{F8770533-9DA9-479E-91BA-88A87B6106FC}" sibTransId="{423A4ED9-DF03-433C-A942-250D393B6A2A}"/>
    <dgm:cxn modelId="{5AD2B04A-FCA0-458E-BCB2-174C4C8FABF0}" type="presOf" srcId="{8FDA101C-A455-42A9-8F47-BDF86C25AD2B}" destId="{8E283CA3-E8EE-490A-8B03-F84F3D85E8BD}" srcOrd="0" destOrd="0" presId="urn:microsoft.com/office/officeart/2005/8/layout/balance1"/>
    <dgm:cxn modelId="{C7ACC277-B6EC-4D69-BBBE-8B60065F94B9}" type="presOf" srcId="{1B37A354-A2DC-4F64-9BDC-9154BD6318C6}" destId="{FC90AE7A-5989-4F4E-96A3-9C6EA566A4E4}" srcOrd="0" destOrd="0" presId="urn:microsoft.com/office/officeart/2005/8/layout/balance1"/>
    <dgm:cxn modelId="{CCF92491-B4E2-441E-8CEE-D217493703BF}" type="presOf" srcId="{F33ACC1B-CE7C-4D81-A882-52511FAB3E2E}" destId="{B22E5E67-4C94-4530-A242-B7B5E811A74A}" srcOrd="0" destOrd="0" presId="urn:microsoft.com/office/officeart/2005/8/layout/balance1"/>
    <dgm:cxn modelId="{28B23693-56D9-40C3-AC46-F78908D77F14}" srcId="{CDF593E3-9F47-4402-A25E-39C53BBA59A8}" destId="{97B49918-E580-4E0E-9A0F-41BF67ECE53A}" srcOrd="2" destOrd="0" parTransId="{BCC757FA-1C49-48CE-89A1-5CEFA3847E86}" sibTransId="{2CC20087-06E4-4C8F-AA6E-BFBA1D5D7114}"/>
    <dgm:cxn modelId="{615C46B0-9A1C-4CFA-B63C-0C766E563EDD}" type="presOf" srcId="{97B49918-E580-4E0E-9A0F-41BF67ECE53A}" destId="{DDDBC6AC-3E3B-40D1-86C5-212451FF253F}" srcOrd="0" destOrd="0" presId="urn:microsoft.com/office/officeart/2005/8/layout/balance1"/>
    <dgm:cxn modelId="{A25971B5-F79D-490C-8B4B-E40D88F0EDEE}" type="presOf" srcId="{CDF593E3-9F47-4402-A25E-39C53BBA59A8}" destId="{44436B4F-2672-4EEA-9586-56C49F469631}" srcOrd="0" destOrd="0" presId="urn:microsoft.com/office/officeart/2005/8/layout/balance1"/>
    <dgm:cxn modelId="{5C580ADE-1860-4CB5-B661-C9C8FEBEBF53}" srcId="{CDF593E3-9F47-4402-A25E-39C53BBA59A8}" destId="{F33ACC1B-CE7C-4D81-A882-52511FAB3E2E}" srcOrd="0" destOrd="0" parTransId="{9554092D-621B-4105-9D24-28343BC8CD48}" sibTransId="{1BF2ADBC-D0E6-4BAE-9870-CD64D5B77EA1}"/>
    <dgm:cxn modelId="{74D508FE-50EE-4360-BFB9-68C5731D8264}" srcId="{8FDA101C-A455-42A9-8F47-BDF86C25AD2B}" destId="{CDF593E3-9F47-4402-A25E-39C53BBA59A8}" srcOrd="0" destOrd="0" parTransId="{6C589411-8936-41D1-8753-8DC0EA6C2E08}" sibTransId="{4B9BE5FE-D4BD-4071-80F7-16A9191BED42}"/>
    <dgm:cxn modelId="{BF63B403-91B4-4582-8179-F0A7330E1AED}" type="presParOf" srcId="{8E283CA3-E8EE-490A-8B03-F84F3D85E8BD}" destId="{A23273BF-5C68-4802-8E60-A93811FC6063}" srcOrd="0" destOrd="0" presId="urn:microsoft.com/office/officeart/2005/8/layout/balance1"/>
    <dgm:cxn modelId="{F0BEE1D4-56CB-43B4-879F-8136AA059427}" type="presParOf" srcId="{8E283CA3-E8EE-490A-8B03-F84F3D85E8BD}" destId="{7B265EBC-B4FB-40E8-BE00-37B87B8D6D8D}" srcOrd="1" destOrd="0" presId="urn:microsoft.com/office/officeart/2005/8/layout/balance1"/>
    <dgm:cxn modelId="{FEEB1DC6-DCC7-4C11-A287-1DD188908008}" type="presParOf" srcId="{7B265EBC-B4FB-40E8-BE00-37B87B8D6D8D}" destId="{44436B4F-2672-4EEA-9586-56C49F469631}" srcOrd="0" destOrd="0" presId="urn:microsoft.com/office/officeart/2005/8/layout/balance1"/>
    <dgm:cxn modelId="{898AB64E-E0AF-4D21-9D57-EE86C4C5BAF4}" type="presParOf" srcId="{7B265EBC-B4FB-40E8-BE00-37B87B8D6D8D}" destId="{732F7DA7-BB8D-466F-950A-DB141417C31F}" srcOrd="1" destOrd="0" presId="urn:microsoft.com/office/officeart/2005/8/layout/balance1"/>
    <dgm:cxn modelId="{2E062CEB-CAD2-425C-A7F4-D7917EAAC2D1}" type="presParOf" srcId="{8E283CA3-E8EE-490A-8B03-F84F3D85E8BD}" destId="{5B4D369F-D5E2-4E09-8345-FE471840D5F5}" srcOrd="2" destOrd="0" presId="urn:microsoft.com/office/officeart/2005/8/layout/balance1"/>
    <dgm:cxn modelId="{8DD08F60-20F8-4986-803A-5D15FBF646A1}" type="presParOf" srcId="{5B4D369F-D5E2-4E09-8345-FE471840D5F5}" destId="{F8100619-AE1F-4A57-B1F2-D6610772B3D0}" srcOrd="0" destOrd="0" presId="urn:microsoft.com/office/officeart/2005/8/layout/balance1"/>
    <dgm:cxn modelId="{496E2E34-D8DB-46F8-8829-0596B72E5FC1}" type="presParOf" srcId="{5B4D369F-D5E2-4E09-8345-FE471840D5F5}" destId="{532C09C5-6D39-47C1-B0AB-298AECB4E87E}" srcOrd="1" destOrd="0" presId="urn:microsoft.com/office/officeart/2005/8/layout/balance1"/>
    <dgm:cxn modelId="{52AC835A-3710-450C-95E6-54A5528795FB}" type="presParOf" srcId="{5B4D369F-D5E2-4E09-8345-FE471840D5F5}" destId="{1851DEDA-305A-441C-99EA-5CED95147BF8}" srcOrd="2" destOrd="0" presId="urn:microsoft.com/office/officeart/2005/8/layout/balance1"/>
    <dgm:cxn modelId="{397A12E9-FFEF-490B-8443-56532FEF35EA}" type="presParOf" srcId="{5B4D369F-D5E2-4E09-8345-FE471840D5F5}" destId="{B22E5E67-4C94-4530-A242-B7B5E811A74A}" srcOrd="3" destOrd="0" presId="urn:microsoft.com/office/officeart/2005/8/layout/balance1"/>
    <dgm:cxn modelId="{76E04DC9-4757-4459-90D9-CD29950DB189}" type="presParOf" srcId="{5B4D369F-D5E2-4E09-8345-FE471840D5F5}" destId="{FC90AE7A-5989-4F4E-96A3-9C6EA566A4E4}" srcOrd="4" destOrd="0" presId="urn:microsoft.com/office/officeart/2005/8/layout/balance1"/>
    <dgm:cxn modelId="{F2484518-1AAD-43ED-9D39-F39588EC9433}" type="presParOf" srcId="{5B4D369F-D5E2-4E09-8345-FE471840D5F5}" destId="{DDDBC6AC-3E3B-40D1-86C5-212451FF253F}" srcOrd="5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436B4F-2672-4EEA-9586-56C49F469631}">
      <dsp:nvSpPr>
        <dsp:cNvPr id="0" name=""/>
        <dsp:cNvSpPr/>
      </dsp:nvSpPr>
      <dsp:spPr>
        <a:xfrm>
          <a:off x="1962082" y="528156"/>
          <a:ext cx="3904316" cy="696085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dirty="0"/>
            <a:t>HRVATSKI GOVORI</a:t>
          </a:r>
        </a:p>
      </dsp:txBody>
      <dsp:txXfrm>
        <a:off x="1982470" y="548544"/>
        <a:ext cx="3863540" cy="655309"/>
      </dsp:txXfrm>
    </dsp:sp>
    <dsp:sp modelId="{732F7DA7-BB8D-466F-950A-DB141417C31F}">
      <dsp:nvSpPr>
        <dsp:cNvPr id="0" name=""/>
        <dsp:cNvSpPr/>
      </dsp:nvSpPr>
      <dsp:spPr>
        <a:xfrm>
          <a:off x="5056074" y="397459"/>
          <a:ext cx="1252953" cy="69608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2C09C5-6D39-47C1-B0AB-298AECB4E87E}">
      <dsp:nvSpPr>
        <dsp:cNvPr id="0" name=""/>
        <dsp:cNvSpPr/>
      </dsp:nvSpPr>
      <dsp:spPr>
        <a:xfrm>
          <a:off x="4102761" y="3454039"/>
          <a:ext cx="522063" cy="522063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51DEDA-305A-441C-99EA-5CED95147BF8}">
      <dsp:nvSpPr>
        <dsp:cNvPr id="0" name=""/>
        <dsp:cNvSpPr/>
      </dsp:nvSpPr>
      <dsp:spPr>
        <a:xfrm rot="21360000">
          <a:off x="2797123" y="3230328"/>
          <a:ext cx="3133340" cy="21910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2E5E67-4C94-4530-A242-B7B5E811A74A}">
      <dsp:nvSpPr>
        <dsp:cNvPr id="0" name=""/>
        <dsp:cNvSpPr/>
      </dsp:nvSpPr>
      <dsp:spPr>
        <a:xfrm rot="21360000">
          <a:off x="5670151" y="1396002"/>
          <a:ext cx="2329621" cy="13194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b="1" kern="1200" dirty="0"/>
            <a:t>(I)JEKAVSKI</a:t>
          </a:r>
        </a:p>
      </dsp:txBody>
      <dsp:txXfrm>
        <a:off x="5734562" y="1460413"/>
        <a:ext cx="2200799" cy="1190645"/>
      </dsp:txXfrm>
    </dsp:sp>
    <dsp:sp modelId="{FC90AE7A-5989-4F4E-96A3-9C6EA566A4E4}">
      <dsp:nvSpPr>
        <dsp:cNvPr id="0" name=""/>
        <dsp:cNvSpPr/>
      </dsp:nvSpPr>
      <dsp:spPr>
        <a:xfrm rot="21360000">
          <a:off x="2933852" y="1540022"/>
          <a:ext cx="2329621" cy="13194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b="1" kern="1200" dirty="0"/>
            <a:t>EKAVSKI</a:t>
          </a:r>
        </a:p>
      </dsp:txBody>
      <dsp:txXfrm>
        <a:off x="2998263" y="1604433"/>
        <a:ext cx="2200799" cy="1190645"/>
      </dsp:txXfrm>
    </dsp:sp>
    <dsp:sp modelId="{DDDBC6AC-3E3B-40D1-86C5-212451FF253F}">
      <dsp:nvSpPr>
        <dsp:cNvPr id="0" name=""/>
        <dsp:cNvSpPr/>
      </dsp:nvSpPr>
      <dsp:spPr>
        <a:xfrm rot="21360000">
          <a:off x="197541" y="1684037"/>
          <a:ext cx="2329621" cy="13194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isometricOffAxis1Right"/>
          <a:lightRig rig="threePt" dir="t"/>
        </a:scene3d>
        <a:sp3d>
          <a:bevelT w="152400" h="50800" prst="softRound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500" b="1" kern="1200" dirty="0"/>
            <a:t>IKAVSKI</a:t>
          </a:r>
        </a:p>
      </dsp:txBody>
      <dsp:txXfrm>
        <a:off x="261952" y="1748448"/>
        <a:ext cx="2200799" cy="11906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6AA4-5266-4880-9848-C56B39F4FC12}" type="datetimeFigureOut">
              <a:rPr lang="hr-HR" smtClean="0"/>
              <a:t>14.3.2025.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57B2075-2957-4271-91B5-4FEEF9090271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6AA4-5266-4880-9848-C56B39F4FC12}" type="datetimeFigureOut">
              <a:rPr lang="hr-HR" smtClean="0"/>
              <a:t>14.3.2025.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2075-2957-4271-91B5-4FEEF909027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6AA4-5266-4880-9848-C56B39F4FC12}" type="datetimeFigureOut">
              <a:rPr lang="hr-HR" smtClean="0"/>
              <a:t>14.3.2025.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2075-2957-4271-91B5-4FEEF909027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6AA4-5266-4880-9848-C56B39F4FC12}" type="datetimeFigureOut">
              <a:rPr lang="hr-HR" smtClean="0"/>
              <a:t>14.3.2025.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2075-2957-4271-91B5-4FEEF909027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6AA4-5266-4880-9848-C56B39F4FC12}" type="datetimeFigureOut">
              <a:rPr lang="hr-HR" smtClean="0"/>
              <a:t>14.3.2025.</a:t>
            </a:fld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2075-2957-4271-91B5-4FEEF9090271}" type="slidenum">
              <a:rPr lang="hr-HR" smtClean="0"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6AA4-5266-4880-9848-C56B39F4FC12}" type="datetimeFigureOut">
              <a:rPr lang="hr-HR" smtClean="0"/>
              <a:t>14.3.2025.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2075-2957-4271-91B5-4FEEF909027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6AA4-5266-4880-9848-C56B39F4FC12}" type="datetimeFigureOut">
              <a:rPr lang="hr-HR" smtClean="0"/>
              <a:t>14.3.2025.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2075-2957-4271-91B5-4FEEF909027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6AA4-5266-4880-9848-C56B39F4FC12}" type="datetimeFigureOut">
              <a:rPr lang="hr-HR" smtClean="0"/>
              <a:t>14.3.2025.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2075-2957-4271-91B5-4FEEF909027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6AA4-5266-4880-9848-C56B39F4FC12}" type="datetimeFigureOut">
              <a:rPr lang="hr-HR" smtClean="0"/>
              <a:t>14.3.2025.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2075-2957-4271-91B5-4FEEF909027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6AA4-5266-4880-9848-C56B39F4FC12}" type="datetimeFigureOut">
              <a:rPr lang="hr-HR" smtClean="0"/>
              <a:t>14.3.2025.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2075-2957-4271-91B5-4FEEF9090271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D6AA4-5266-4880-9848-C56B39F4FC12}" type="datetimeFigureOut">
              <a:rPr lang="hr-HR" smtClean="0"/>
              <a:t>14.3.2025.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B2075-2957-4271-91B5-4FEEF9090271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49D6AA4-5266-4880-9848-C56B39F4FC12}" type="datetimeFigureOut">
              <a:rPr lang="hr-HR" smtClean="0"/>
              <a:t>14.3.2025.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57B2075-2957-4271-91B5-4FEEF9090271}" type="slidenum">
              <a:rPr lang="hr-HR" smtClean="0"/>
              <a:t>‹#›</a:t>
            </a:fld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42805" y="5996136"/>
            <a:ext cx="6553200" cy="457200"/>
          </a:xfrm>
        </p:spPr>
        <p:txBody>
          <a:bodyPr/>
          <a:lstStyle/>
          <a:p>
            <a:r>
              <a:rPr lang="hr-HR" b="1" dirty="0">
                <a:solidFill>
                  <a:schemeClr val="bg2">
                    <a:lumMod val="50000"/>
                  </a:schemeClr>
                </a:solidFill>
              </a:rPr>
              <a:t>21. veljače</a:t>
            </a: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39552" y="3212976"/>
            <a:ext cx="6629400" cy="1219201"/>
          </a:xfrm>
        </p:spPr>
        <p:txBody>
          <a:bodyPr/>
          <a:lstStyle/>
          <a:p>
            <a:r>
              <a:rPr lang="hr-HR" dirty="0"/>
              <a:t>Međunarodni dan materinskoga jezika</a:t>
            </a:r>
          </a:p>
        </p:txBody>
      </p:sp>
    </p:spTree>
    <p:extLst>
      <p:ext uri="{BB962C8B-B14F-4D97-AF65-F5344CB8AC3E}">
        <p14:creationId xmlns:p14="http://schemas.microsoft.com/office/powerpoint/2010/main" val="1077521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NARJEČJA – DIJALEKTI - GOVORI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1671" y="1556792"/>
            <a:ext cx="8229600" cy="5112568"/>
          </a:xfrm>
        </p:spPr>
        <p:txBody>
          <a:bodyPr/>
          <a:lstStyle/>
          <a:p>
            <a:r>
              <a:rPr lang="hr-HR" dirty="0"/>
              <a:t>Standardni jezik rabe svih Hrvati, a narječja su rasprostranjena na određenome terenu.</a:t>
            </a:r>
          </a:p>
          <a:p>
            <a:r>
              <a:rPr lang="hr-HR" dirty="0"/>
              <a:t>Hrvatska su narječja nazvana prema jednom od svojih razlikovnih elemenata - </a:t>
            </a:r>
            <a:r>
              <a:rPr lang="hr-HR" b="1" dirty="0"/>
              <a:t>upitno-odnosnoj zamjenici.</a:t>
            </a:r>
          </a:p>
        </p:txBody>
      </p:sp>
      <p:grpSp>
        <p:nvGrpSpPr>
          <p:cNvPr id="4" name="Grupa 3"/>
          <p:cNvGrpSpPr/>
          <p:nvPr/>
        </p:nvGrpSpPr>
        <p:grpSpPr>
          <a:xfrm>
            <a:off x="2546082" y="3284984"/>
            <a:ext cx="3466078" cy="1080120"/>
            <a:chOff x="1340769" y="0"/>
            <a:chExt cx="3466078" cy="1318600"/>
          </a:xfrm>
        </p:grpSpPr>
        <p:sp>
          <p:nvSpPr>
            <p:cNvPr id="14" name="Zaobljeni pravokutnik 13"/>
            <p:cNvSpPr/>
            <p:nvPr/>
          </p:nvSpPr>
          <p:spPr>
            <a:xfrm>
              <a:off x="2190432" y="0"/>
              <a:ext cx="1574482" cy="87471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Zaobljeni pravokutnik 4"/>
            <p:cNvSpPr/>
            <p:nvPr/>
          </p:nvSpPr>
          <p:spPr>
            <a:xfrm>
              <a:off x="1340769" y="263720"/>
              <a:ext cx="3466078" cy="10548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2000" b="1" kern="1200" dirty="0"/>
                <a:t>HRVATSKA NARJEČJA</a:t>
              </a:r>
            </a:p>
          </p:txBody>
        </p:sp>
      </p:grpSp>
      <p:grpSp>
        <p:nvGrpSpPr>
          <p:cNvPr id="5" name="Grupa 4"/>
          <p:cNvGrpSpPr/>
          <p:nvPr/>
        </p:nvGrpSpPr>
        <p:grpSpPr>
          <a:xfrm>
            <a:off x="5796408" y="4293096"/>
            <a:ext cx="2087960" cy="1008746"/>
            <a:chOff x="2190432" y="2676620"/>
            <a:chExt cx="1574482" cy="734758"/>
          </a:xfrm>
          <a:scene3d>
            <a:camera prst="perspectiveHeroicExtremeLeftFacing"/>
            <a:lightRig rig="threePt" dir="t"/>
          </a:scene3d>
        </p:grpSpPr>
        <p:sp>
          <p:nvSpPr>
            <p:cNvPr id="12" name="Zaobljeni pravokutnik 11"/>
            <p:cNvSpPr/>
            <p:nvPr/>
          </p:nvSpPr>
          <p:spPr>
            <a:xfrm>
              <a:off x="2190432" y="2676620"/>
              <a:ext cx="1574482" cy="734758"/>
            </a:xfrm>
            <a:prstGeom prst="roundRect">
              <a:avLst/>
            </a:prstGeom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Zaobljeni pravokutnik 6"/>
            <p:cNvSpPr/>
            <p:nvPr/>
          </p:nvSpPr>
          <p:spPr>
            <a:xfrm>
              <a:off x="2226300" y="2712488"/>
              <a:ext cx="1502746" cy="663022"/>
            </a:xfrm>
            <a:prstGeom prst="rect">
              <a:avLst/>
            </a:prstGeom>
            <a:sp3d>
              <a:bevelT w="139700" h="139700" prst="divot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800" b="1" kern="1200" dirty="0"/>
                <a:t>ČAKAVSKO</a:t>
              </a:r>
            </a:p>
          </p:txBody>
        </p:sp>
      </p:grpSp>
      <p:grpSp>
        <p:nvGrpSpPr>
          <p:cNvPr id="19" name="Grupa 18"/>
          <p:cNvGrpSpPr/>
          <p:nvPr/>
        </p:nvGrpSpPr>
        <p:grpSpPr>
          <a:xfrm>
            <a:off x="3707905" y="5574562"/>
            <a:ext cx="1311148" cy="734758"/>
            <a:chOff x="2190432" y="1102137"/>
            <a:chExt cx="1574482" cy="734758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20" name="Zaobljeni pravokutnik 19"/>
            <p:cNvSpPr/>
            <p:nvPr/>
          </p:nvSpPr>
          <p:spPr>
            <a:xfrm>
              <a:off x="2190432" y="1102137"/>
              <a:ext cx="1574482" cy="734758"/>
            </a:xfrm>
            <a:prstGeom prst="round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Zaobljeni pravokutnik 10"/>
            <p:cNvSpPr/>
            <p:nvPr/>
          </p:nvSpPr>
          <p:spPr>
            <a:xfrm>
              <a:off x="2226300" y="1138005"/>
              <a:ext cx="1502746" cy="663022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dirty="0"/>
                <a:t>KAJ</a:t>
              </a:r>
              <a:endParaRPr lang="hr-HR" sz="1800" kern="1200" dirty="0"/>
            </a:p>
          </p:txBody>
        </p:sp>
      </p:grpSp>
      <p:grpSp>
        <p:nvGrpSpPr>
          <p:cNvPr id="22" name="Grupa 21"/>
          <p:cNvGrpSpPr/>
          <p:nvPr/>
        </p:nvGrpSpPr>
        <p:grpSpPr>
          <a:xfrm>
            <a:off x="6174246" y="5574562"/>
            <a:ext cx="1322590" cy="734758"/>
            <a:chOff x="2190432" y="1102137"/>
            <a:chExt cx="1574482" cy="734758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23" name="Zaobljeni pravokutnik 22"/>
            <p:cNvSpPr/>
            <p:nvPr/>
          </p:nvSpPr>
          <p:spPr>
            <a:xfrm>
              <a:off x="2190432" y="1102137"/>
              <a:ext cx="1574482" cy="734758"/>
            </a:xfrm>
            <a:prstGeom prst="round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Zaobljeni pravokutnik 10"/>
            <p:cNvSpPr/>
            <p:nvPr/>
          </p:nvSpPr>
          <p:spPr>
            <a:xfrm>
              <a:off x="2426087" y="1138005"/>
              <a:ext cx="1302960" cy="663022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dirty="0"/>
                <a:t>ČA</a:t>
              </a:r>
              <a:endParaRPr lang="hr-HR" sz="1800" kern="1200" dirty="0"/>
            </a:p>
          </p:txBody>
        </p:sp>
      </p:grpSp>
      <p:grpSp>
        <p:nvGrpSpPr>
          <p:cNvPr id="25" name="Grupa 24"/>
          <p:cNvGrpSpPr/>
          <p:nvPr/>
        </p:nvGrpSpPr>
        <p:grpSpPr>
          <a:xfrm>
            <a:off x="3287338" y="4268014"/>
            <a:ext cx="2087960" cy="1008746"/>
            <a:chOff x="2252293" y="1889379"/>
            <a:chExt cx="1574482" cy="734758"/>
          </a:xfrm>
          <a:scene3d>
            <a:camera prst="perspectiveHeroicExtremeLeftFacing"/>
            <a:lightRig rig="threePt" dir="t"/>
          </a:scene3d>
        </p:grpSpPr>
        <p:sp>
          <p:nvSpPr>
            <p:cNvPr id="26" name="Zaobljeni pravokutnik 25"/>
            <p:cNvSpPr/>
            <p:nvPr/>
          </p:nvSpPr>
          <p:spPr>
            <a:xfrm>
              <a:off x="2252293" y="1889379"/>
              <a:ext cx="1574482" cy="734758"/>
            </a:xfrm>
            <a:prstGeom prst="roundRect">
              <a:avLst/>
            </a:prstGeom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Zaobljeni pravokutnik 8"/>
            <p:cNvSpPr/>
            <p:nvPr/>
          </p:nvSpPr>
          <p:spPr>
            <a:xfrm>
              <a:off x="2288161" y="1925247"/>
              <a:ext cx="1502746" cy="663022"/>
            </a:xfrm>
            <a:prstGeom prst="rect">
              <a:avLst/>
            </a:prstGeom>
            <a:sp3d>
              <a:bevelT w="139700" h="139700" prst="divot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800" b="1" kern="1200" dirty="0"/>
                <a:t>KAJKAVSKO</a:t>
              </a:r>
            </a:p>
          </p:txBody>
        </p:sp>
      </p:grpSp>
      <p:grpSp>
        <p:nvGrpSpPr>
          <p:cNvPr id="28" name="Grupa 27"/>
          <p:cNvGrpSpPr/>
          <p:nvPr/>
        </p:nvGrpSpPr>
        <p:grpSpPr>
          <a:xfrm>
            <a:off x="827584" y="4328733"/>
            <a:ext cx="2087960" cy="1008746"/>
            <a:chOff x="2190432" y="1102137"/>
            <a:chExt cx="1574482" cy="734758"/>
          </a:xfrm>
          <a:scene3d>
            <a:camera prst="perspectiveHeroicExtremeLeftFacing"/>
            <a:lightRig rig="threePt" dir="t"/>
          </a:scene3d>
        </p:grpSpPr>
        <p:sp>
          <p:nvSpPr>
            <p:cNvPr id="29" name="Zaobljeni pravokutnik 28"/>
            <p:cNvSpPr/>
            <p:nvPr/>
          </p:nvSpPr>
          <p:spPr>
            <a:xfrm>
              <a:off x="2190432" y="1102137"/>
              <a:ext cx="1574482" cy="734758"/>
            </a:xfrm>
            <a:prstGeom prst="roundRect">
              <a:avLst/>
            </a:prstGeom>
            <a:sp3d>
              <a:bevelT w="139700" h="139700" prst="divot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Zaobljeni pravokutnik 10"/>
            <p:cNvSpPr/>
            <p:nvPr/>
          </p:nvSpPr>
          <p:spPr>
            <a:xfrm>
              <a:off x="2226300" y="1138005"/>
              <a:ext cx="1502746" cy="663022"/>
            </a:xfrm>
            <a:prstGeom prst="rect">
              <a:avLst/>
            </a:prstGeom>
            <a:sp3d>
              <a:bevelT w="139700" h="139700" prst="divot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800" b="1" kern="1200" dirty="0"/>
                <a:t>ŠTOKAVSKO</a:t>
              </a:r>
            </a:p>
          </p:txBody>
        </p:sp>
      </p:grpSp>
      <p:grpSp>
        <p:nvGrpSpPr>
          <p:cNvPr id="31" name="Grupa 30"/>
          <p:cNvGrpSpPr/>
          <p:nvPr/>
        </p:nvGrpSpPr>
        <p:grpSpPr>
          <a:xfrm>
            <a:off x="1198970" y="5535888"/>
            <a:ext cx="1269752" cy="734758"/>
            <a:chOff x="2190432" y="1102137"/>
            <a:chExt cx="1574482" cy="734758"/>
          </a:xfrm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32" name="Zaobljeni pravokutnik 31"/>
            <p:cNvSpPr/>
            <p:nvPr/>
          </p:nvSpPr>
          <p:spPr>
            <a:xfrm>
              <a:off x="2190432" y="1102137"/>
              <a:ext cx="1574482" cy="734758"/>
            </a:xfrm>
            <a:prstGeom prst="round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Zaobljeni pravokutnik 10"/>
            <p:cNvSpPr/>
            <p:nvPr/>
          </p:nvSpPr>
          <p:spPr>
            <a:xfrm>
              <a:off x="2226300" y="1138005"/>
              <a:ext cx="1502746" cy="663022"/>
            </a:xfrm>
            <a:prstGeom prst="rect">
              <a:avLst/>
            </a:prstGeom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1800" kern="1200" dirty="0"/>
                <a:t>ŠTO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3424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HRVATSKI JEZIK - govori</a:t>
            </a: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476280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3076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Prevedi ove riječi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28728"/>
          </a:xfrm>
        </p:spPr>
        <p:txBody>
          <a:bodyPr numCol="3">
            <a:normAutofit lnSpcReduction="10000"/>
          </a:bodyPr>
          <a:lstStyle/>
          <a:p>
            <a:r>
              <a:rPr lang="hr-HR" dirty="0"/>
              <a:t>INFIŠAN</a:t>
            </a:r>
          </a:p>
          <a:p>
            <a:r>
              <a:rPr lang="hr-HR" dirty="0"/>
              <a:t>GRIŠPAN</a:t>
            </a:r>
          </a:p>
          <a:p>
            <a:r>
              <a:rPr lang="hr-HR" dirty="0"/>
              <a:t>FJOK</a:t>
            </a:r>
          </a:p>
          <a:p>
            <a:r>
              <a:rPr lang="hr-HR" dirty="0"/>
              <a:t>FINTA</a:t>
            </a:r>
          </a:p>
          <a:p>
            <a:r>
              <a:rPr lang="hr-HR" dirty="0"/>
              <a:t>VALIŽA</a:t>
            </a:r>
          </a:p>
          <a:p>
            <a:r>
              <a:rPr lang="hr-HR" dirty="0"/>
              <a:t>BORŠA</a:t>
            </a:r>
          </a:p>
          <a:p>
            <a:r>
              <a:rPr lang="hr-HR" dirty="0"/>
              <a:t>TRAPULA</a:t>
            </a:r>
          </a:p>
          <a:p>
            <a:r>
              <a:rPr lang="hr-HR" dirty="0"/>
              <a:t>TRUSITI</a:t>
            </a:r>
          </a:p>
          <a:p>
            <a:r>
              <a:rPr lang="hr-HR" dirty="0"/>
              <a:t>KANTUN</a:t>
            </a:r>
          </a:p>
          <a:p>
            <a:r>
              <a:rPr lang="hr-HR" dirty="0"/>
              <a:t>ŠTRACA</a:t>
            </a:r>
          </a:p>
          <a:p>
            <a:r>
              <a:rPr lang="hr-HR" dirty="0"/>
              <a:t>KANAVACA</a:t>
            </a:r>
          </a:p>
          <a:p>
            <a:r>
              <a:rPr lang="hr-HR" dirty="0"/>
              <a:t>VEŠTIT</a:t>
            </a:r>
          </a:p>
          <a:p>
            <a:r>
              <a:rPr lang="hr-HR" dirty="0"/>
              <a:t>TOKATI</a:t>
            </a:r>
          </a:p>
          <a:p>
            <a:r>
              <a:rPr lang="hr-HR" dirty="0"/>
              <a:t>INTRADA</a:t>
            </a:r>
          </a:p>
          <a:p>
            <a:r>
              <a:rPr lang="hr-HR" dirty="0"/>
              <a:t>INTRATI</a:t>
            </a:r>
          </a:p>
          <a:p>
            <a:r>
              <a:rPr lang="hr-HR" dirty="0"/>
              <a:t>TENDITI</a:t>
            </a:r>
          </a:p>
          <a:p>
            <a:r>
              <a:rPr lang="hr-HR" dirty="0"/>
              <a:t>TERINA</a:t>
            </a:r>
          </a:p>
          <a:p>
            <a:r>
              <a:rPr lang="hr-HR" dirty="0"/>
              <a:t>TINTARA</a:t>
            </a:r>
          </a:p>
          <a:p>
            <a:r>
              <a:rPr lang="hr-HR" dirty="0"/>
              <a:t>LUMBRELA</a:t>
            </a:r>
          </a:p>
          <a:p>
            <a:r>
              <a:rPr lang="hr-HR" dirty="0"/>
              <a:t>MUKTE</a:t>
            </a:r>
          </a:p>
          <a:p>
            <a:r>
              <a:rPr lang="hr-HR" dirty="0"/>
              <a:t>PAČAT SE</a:t>
            </a:r>
          </a:p>
          <a:p>
            <a:r>
              <a:rPr lang="hr-HR" dirty="0"/>
              <a:t>PEŠKARIJA</a:t>
            </a:r>
          </a:p>
          <a:p>
            <a:r>
              <a:rPr lang="hr-HR" dirty="0"/>
              <a:t>PREŽENCA</a:t>
            </a:r>
          </a:p>
          <a:p>
            <a:r>
              <a:rPr lang="hr-HR" dirty="0"/>
              <a:t>PRINČIPESA</a:t>
            </a:r>
          </a:p>
          <a:p>
            <a:r>
              <a:rPr lang="hr-HR" dirty="0"/>
              <a:t>ŠTERIKA</a:t>
            </a:r>
          </a:p>
          <a:p>
            <a:r>
              <a:rPr lang="hr-HR" dirty="0"/>
              <a:t>ŠUGAMAN</a:t>
            </a:r>
          </a:p>
          <a:p>
            <a:r>
              <a:rPr lang="hr-HR" dirty="0"/>
              <a:t>BIČVA</a:t>
            </a:r>
          </a:p>
          <a:p>
            <a:r>
              <a:rPr lang="hr-HR" dirty="0"/>
              <a:t>MIRITATI</a:t>
            </a:r>
          </a:p>
          <a:p>
            <a:r>
              <a:rPr lang="hr-HR" dirty="0"/>
              <a:t>ŠKAPULATI SE</a:t>
            </a:r>
          </a:p>
          <a:p>
            <a:r>
              <a:rPr lang="hr-HR" dirty="0"/>
              <a:t>KOLTRINA</a:t>
            </a:r>
          </a:p>
          <a:p>
            <a:r>
              <a:rPr lang="hr-HR" dirty="0"/>
              <a:t>VOLTATI</a:t>
            </a:r>
          </a:p>
          <a:p>
            <a:r>
              <a:rPr lang="hr-HR" dirty="0"/>
              <a:t>PONISTRA</a:t>
            </a:r>
          </a:p>
          <a:p>
            <a:r>
              <a:rPr lang="hr-HR" dirty="0"/>
              <a:t>ŠKURE</a:t>
            </a:r>
          </a:p>
        </p:txBody>
      </p:sp>
    </p:spTree>
    <p:extLst>
      <p:ext uri="{BB962C8B-B14F-4D97-AF65-F5344CB8AC3E}">
        <p14:creationId xmlns:p14="http://schemas.microsoft.com/office/powerpoint/2010/main" val="451003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Prevedi ove riječi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08512"/>
          </a:xfrm>
        </p:spPr>
        <p:txBody>
          <a:bodyPr numCol="3">
            <a:noAutofit/>
          </a:bodyPr>
          <a:lstStyle/>
          <a:p>
            <a:r>
              <a:rPr lang="hr-HR" dirty="0"/>
              <a:t>KANTUNAL</a:t>
            </a:r>
          </a:p>
          <a:p>
            <a:r>
              <a:rPr lang="hr-HR" dirty="0"/>
              <a:t>AKUŽATI</a:t>
            </a:r>
          </a:p>
          <a:p>
            <a:r>
              <a:rPr lang="hr-HR" dirty="0"/>
              <a:t>ČIKARA</a:t>
            </a:r>
          </a:p>
          <a:p>
            <a:r>
              <a:rPr lang="hr-HR" dirty="0"/>
              <a:t>ĆATO</a:t>
            </a:r>
          </a:p>
          <a:p>
            <a:r>
              <a:rPr lang="hr-HR" dirty="0"/>
              <a:t>INCATI</a:t>
            </a:r>
          </a:p>
          <a:p>
            <a:r>
              <a:rPr lang="hr-HR" dirty="0"/>
              <a:t>KOGO</a:t>
            </a:r>
          </a:p>
          <a:p>
            <a:r>
              <a:rPr lang="hr-HR" dirty="0"/>
              <a:t>KATRIGA</a:t>
            </a:r>
          </a:p>
          <a:p>
            <a:r>
              <a:rPr lang="hr-HR" dirty="0"/>
              <a:t>TIMUN</a:t>
            </a:r>
          </a:p>
          <a:p>
            <a:r>
              <a:rPr lang="hr-HR" dirty="0"/>
              <a:t>GABULA</a:t>
            </a:r>
          </a:p>
          <a:p>
            <a:r>
              <a:rPr lang="hr-HR" dirty="0"/>
              <a:t>COTAV</a:t>
            </a:r>
          </a:p>
          <a:p>
            <a:r>
              <a:rPr lang="hr-HR" dirty="0"/>
              <a:t>ARIJA</a:t>
            </a:r>
          </a:p>
          <a:p>
            <a:pPr marL="114300" indent="0">
              <a:buNone/>
            </a:pPr>
            <a:endParaRPr lang="hr-HR" dirty="0"/>
          </a:p>
          <a:p>
            <a:r>
              <a:rPr lang="hr-HR" dirty="0"/>
              <a:t>BANDA</a:t>
            </a:r>
          </a:p>
          <a:p>
            <a:r>
              <a:rPr lang="hr-HR" dirty="0"/>
              <a:t>AFAN</a:t>
            </a:r>
          </a:p>
          <a:p>
            <a:r>
              <a:rPr lang="hr-HR" dirty="0"/>
              <a:t>AFITAT</a:t>
            </a:r>
          </a:p>
          <a:p>
            <a:r>
              <a:rPr lang="hr-HR" dirty="0"/>
              <a:t>BANAK</a:t>
            </a:r>
          </a:p>
          <a:p>
            <a:r>
              <a:rPr lang="hr-HR" dirty="0"/>
              <a:t>BANDIRA</a:t>
            </a:r>
          </a:p>
          <a:p>
            <a:r>
              <a:rPr lang="hr-HR" dirty="0"/>
              <a:t>BARATAT</a:t>
            </a:r>
          </a:p>
          <a:p>
            <a:r>
              <a:rPr lang="hr-HR" dirty="0"/>
              <a:t>BATALIT</a:t>
            </a:r>
          </a:p>
          <a:p>
            <a:r>
              <a:rPr lang="hr-HR" dirty="0"/>
              <a:t>BRIME</a:t>
            </a:r>
          </a:p>
          <a:p>
            <a:r>
              <a:rPr lang="hr-HR" dirty="0"/>
              <a:t>INTIMELA</a:t>
            </a:r>
          </a:p>
          <a:p>
            <a:r>
              <a:rPr lang="hr-HR" dirty="0"/>
              <a:t>ŠUDAR</a:t>
            </a:r>
          </a:p>
          <a:p>
            <a:r>
              <a:rPr lang="hr-HR" dirty="0"/>
              <a:t>TRAVERSA</a:t>
            </a:r>
          </a:p>
          <a:p>
            <a:pPr marL="114300" indent="0">
              <a:buNone/>
            </a:pPr>
            <a:endParaRPr lang="hr-HR" dirty="0"/>
          </a:p>
          <a:p>
            <a:r>
              <a:rPr lang="hr-HR" dirty="0"/>
              <a:t>ITAT</a:t>
            </a:r>
          </a:p>
          <a:p>
            <a:r>
              <a:rPr lang="hr-HR" dirty="0"/>
              <a:t>LANDRAT</a:t>
            </a:r>
          </a:p>
          <a:p>
            <a:r>
              <a:rPr lang="hr-HR" dirty="0"/>
              <a:t>LAVANDIN</a:t>
            </a:r>
          </a:p>
          <a:p>
            <a:r>
              <a:rPr lang="hr-HR" dirty="0"/>
              <a:t>TINEL</a:t>
            </a:r>
          </a:p>
          <a:p>
            <a:r>
              <a:rPr lang="hr-HR" dirty="0"/>
              <a:t>MAĆA</a:t>
            </a:r>
          </a:p>
          <a:p>
            <a:r>
              <a:rPr lang="hr-HR" dirty="0"/>
              <a:t>MEŠTROVICA</a:t>
            </a:r>
          </a:p>
          <a:p>
            <a:r>
              <a:rPr lang="hr-HR" dirty="0"/>
              <a:t>MIRAKUL</a:t>
            </a:r>
          </a:p>
          <a:p>
            <a:r>
              <a:rPr lang="hr-HR" dirty="0"/>
              <a:t>MOT</a:t>
            </a:r>
          </a:p>
          <a:p>
            <a:r>
              <a:rPr lang="hr-HR" dirty="0"/>
              <a:t>PEŠKAT</a:t>
            </a:r>
          </a:p>
          <a:p>
            <a:r>
              <a:rPr lang="hr-HR" dirty="0"/>
              <a:t>DRITO</a:t>
            </a:r>
          </a:p>
          <a:p>
            <a:r>
              <a:rPr lang="hr-HR" dirty="0"/>
              <a:t>ŠESNA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981280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DOMAĆI RAD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Zamoli mamu, tatu, baku, djeda, susjede da ti ispričaju anegdotu iz njihova djetinjstva na svom materinskome jeziku. Zapisuj točno onako kako ti oni govore.</a:t>
            </a:r>
          </a:p>
        </p:txBody>
      </p:sp>
    </p:spTree>
    <p:extLst>
      <p:ext uri="{BB962C8B-B14F-4D97-AF65-F5344CB8AC3E}">
        <p14:creationId xmlns:p14="http://schemas.microsoft.com/office/powerpoint/2010/main" val="26607907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311274"/>
            <a:ext cx="4681537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 descr="C:\Documents and Settings\VANJA SELAK\Desktop\Školski web 2013.-2014\radion mater. jezik\Mater.jezik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2"/>
            <a:ext cx="6350000" cy="41021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isometricOffAxis1Righ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593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/>
              <a:t>Međunarodni dan materinskoga jezika – 21. veljače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/>
              <a:t>Materinji ili materinski jezik je termin kojim označavamo prvi jezik koji neka osoba nauči u svojoj obitelji. </a:t>
            </a:r>
          </a:p>
          <a:p>
            <a:r>
              <a:rPr lang="hr-HR"/>
              <a:t>Stručnjaci tvrde da je znanje materinjeg jezika vrlo važno pri formiranju mišljenja, a istraživanja pokazuju da osoba koja nije svladala svoj materinji jezik ima problema s učenjem ne samo drugih jezika već i s učenjem uopće.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57819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/>
              <a:t>Međunarodni dan materinskoga jezika – 21. veljače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16760"/>
          </a:xfrm>
        </p:spPr>
        <p:txBody>
          <a:bodyPr>
            <a:normAutofit/>
          </a:bodyPr>
          <a:lstStyle/>
          <a:p>
            <a:r>
              <a:rPr lang="vi-VN" dirty="0"/>
              <a:t>Svjesna uloge materinjeg jezika u razvoju komunikacijskih vještina i oblikovanju svijesti i kreativnosti, Organizacija za obrazovanje, znanost i kulturu pri Ujedinjenim narodima (UNESCO) donijela je 1999. godine odluku o proglašenju </a:t>
            </a:r>
            <a:r>
              <a:rPr lang="vi-VN" b="1" i="1" dirty="0"/>
              <a:t>21. veljače Međunarodnim danom materinjeg jezika</a:t>
            </a:r>
            <a:r>
              <a:rPr lang="vi-VN" dirty="0"/>
              <a:t>. </a:t>
            </a:r>
            <a:endParaRPr lang="hr-HR" dirty="0"/>
          </a:p>
          <a:p>
            <a:r>
              <a:rPr lang="vi-VN" dirty="0"/>
              <a:t>S ciljem promicanja jezične raznolikosti i višejezičnog obrazovanja UNESCO želi podsjetiti da jezici nisu samo vitalan dio civilizacijskog kulturnog naslijeđa, već i nezamjenjivi izraz ljudske kreativnosti i veličanstvene različitosti.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49258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/>
              <a:t>Međunarodni dan materinskoga jezika – 21. veljače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Osim uloge komunikacijskog sredstva i prijenosnika društvenih vrijednosti i identiteta, jezici mogu utjecati i na gospodarski razvoj. </a:t>
            </a:r>
          </a:p>
          <a:p>
            <a:r>
              <a:rPr lang="hr-HR" dirty="0"/>
              <a:t>Istraživanja pokazuju kako polovici od šest tisuća svjetskih jezika prijeti nestanak u idućih nekoliko naraštaja, jer polovicu svih jezika govori samo deset tisuća i manje govornika, a čak četvrtinu samo tisuću osoba. </a:t>
            </a:r>
          </a:p>
          <a:p>
            <a:r>
              <a:rPr lang="hr-HR" dirty="0"/>
              <a:t>Obrazovni sustavi širom svijeta i </a:t>
            </a:r>
            <a:r>
              <a:rPr lang="hr-HR" dirty="0" err="1"/>
              <a:t>internet</a:t>
            </a:r>
            <a:r>
              <a:rPr lang="hr-HR" dirty="0"/>
              <a:t> zanemaruju tisuće jezika, što ugrožava i bogatstvo ljudskog znanja.</a:t>
            </a:r>
          </a:p>
        </p:txBody>
      </p:sp>
    </p:spTree>
    <p:extLst>
      <p:ext uri="{BB962C8B-B14F-4D97-AF65-F5344CB8AC3E}">
        <p14:creationId xmlns:p14="http://schemas.microsoft.com/office/powerpoint/2010/main" val="1215015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/>
              <a:t>Međunarodni dan materinskoga jezika – 21. veljače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Prema "Atlasu svjetskih jezika kojima prijeti nestanak" dominantni jezici poput engleskog, francuskog, španjolskog, ruskog i kineskog sve brže i više potiskuju manjinske jezike. </a:t>
            </a:r>
          </a:p>
          <a:p>
            <a:r>
              <a:rPr lang="hr-HR" dirty="0"/>
              <a:t>Jezična raznolikost neodvojiva je od biološke raznolikosti, pa je gubitak samo jednog jezika gubitak za ukupni životni potencijal na zemlji, navodi UNESCO, ističući svoju presudnu ulogu u promicanju normativnih i provedbenih strategija i aktivnosti u očuvanju jezika.</a:t>
            </a:r>
          </a:p>
        </p:txBody>
      </p:sp>
    </p:spTree>
    <p:extLst>
      <p:ext uri="{BB962C8B-B14F-4D97-AF65-F5344CB8AC3E}">
        <p14:creationId xmlns:p14="http://schemas.microsoft.com/office/powerpoint/2010/main" val="318388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/>
              <a:t>Međunarodni dan materinskoga jezika – 21. veljače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Međunarodni dan materinjeg jezika ima svrhu podsjećati čovječanstvo na niz moralnih i praktičnih obaveza kojima može očuvati lingvističku raznovrsnost kao jedno od najvećih bogatstava koje nam je prošlost ostavila.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84332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HRVASTKI STANDARNI (KNJIŽEVNI) JEZIK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Jest svjesno oblikovan jezik unutar jedne zajednice kako bi joj služio kao sredstvo sporazumijevanja, ali i sredstvo kulturne, društvene, političke i nacionalne identifikacije te zajednice.</a:t>
            </a:r>
          </a:p>
          <a:p>
            <a:r>
              <a:rPr lang="hr-HR" dirty="0"/>
              <a:t>Svaki je standardni jezik skup normi ili pravila koji uređuju neku od jezikoslovnih razina.</a:t>
            </a:r>
          </a:p>
          <a:p>
            <a:r>
              <a:rPr lang="hr-HR" dirty="0"/>
              <a:t>Standardni jezik se kao norma i kulturna činjenica mora učiti i njime se mora služiti u svim javnim ustanovama.</a:t>
            </a:r>
          </a:p>
        </p:txBody>
      </p:sp>
    </p:spTree>
    <p:extLst>
      <p:ext uri="{BB962C8B-B14F-4D97-AF65-F5344CB8AC3E}">
        <p14:creationId xmlns:p14="http://schemas.microsoft.com/office/powerpoint/2010/main" val="984051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HRVATSKI JEZIK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Obuhvaća hrvatski standardni jezik, ali i bilo koji pojavni jezični oblik kojim govore Hrvati:</a:t>
            </a:r>
          </a:p>
          <a:p>
            <a:pPr marL="114300" indent="0">
              <a:buNone/>
            </a:pPr>
            <a:endParaRPr lang="hr-HR" dirty="0"/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 narječja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 dijalekti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 mjesni govori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/>
              <a:t> razgovorni jezik</a:t>
            </a:r>
          </a:p>
        </p:txBody>
      </p:sp>
    </p:spTree>
    <p:extLst>
      <p:ext uri="{BB962C8B-B14F-4D97-AF65-F5344CB8AC3E}">
        <p14:creationId xmlns:p14="http://schemas.microsoft.com/office/powerpoint/2010/main" val="4287064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882352"/>
            <a:ext cx="59055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ipsa 4"/>
          <p:cNvSpPr/>
          <p:nvPr/>
        </p:nvSpPr>
        <p:spPr>
          <a:xfrm>
            <a:off x="1835696" y="5124632"/>
            <a:ext cx="288032" cy="24858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" name="Pravokutnik 3"/>
          <p:cNvSpPr/>
          <p:nvPr/>
        </p:nvSpPr>
        <p:spPr>
          <a:xfrm>
            <a:off x="2123728" y="5108004"/>
            <a:ext cx="1584176" cy="100811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>
                <a:solidFill>
                  <a:srgbClr val="002060"/>
                </a:solidFill>
              </a:rPr>
              <a:t>Čakavsko</a:t>
            </a:r>
          </a:p>
          <a:p>
            <a:pPr algn="ctr"/>
            <a:r>
              <a:rPr lang="hr-HR" b="1" dirty="0">
                <a:solidFill>
                  <a:srgbClr val="7030A0"/>
                </a:solidFill>
              </a:rPr>
              <a:t>Kajkavsko</a:t>
            </a:r>
          </a:p>
          <a:p>
            <a:pPr algn="ctr"/>
            <a:r>
              <a:rPr lang="hr-HR" b="1" dirty="0">
                <a:solidFill>
                  <a:srgbClr val="006600"/>
                </a:solidFill>
              </a:rPr>
              <a:t>Štokavsko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26128" y="116632"/>
            <a:ext cx="8260672" cy="1039427"/>
          </a:xfrm>
        </p:spPr>
        <p:txBody>
          <a:bodyPr/>
          <a:lstStyle/>
          <a:p>
            <a:r>
              <a:rPr lang="hr-HR" dirty="0"/>
              <a:t>HRVATSKA NARJEČJA</a:t>
            </a:r>
          </a:p>
        </p:txBody>
      </p:sp>
    </p:spTree>
    <p:extLst>
      <p:ext uri="{BB962C8B-B14F-4D97-AF65-F5344CB8AC3E}">
        <p14:creationId xmlns:p14="http://schemas.microsoft.com/office/powerpoint/2010/main" val="2980579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ekarska">
  <a:themeElements>
    <a:clrScheme name="Apotekars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ekars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ekars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137</TotalTime>
  <Words>610</Words>
  <Application>Microsoft Office PowerPoint</Application>
  <PresentationFormat>Prikaz na zaslonu (4:3)</PresentationFormat>
  <Paragraphs>119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2" baseType="lpstr">
      <vt:lpstr>Arial</vt:lpstr>
      <vt:lpstr>Book Antiqua</vt:lpstr>
      <vt:lpstr>Century Gothic</vt:lpstr>
      <vt:lpstr>Times New Roman</vt:lpstr>
      <vt:lpstr>Verdana</vt:lpstr>
      <vt:lpstr>Wingdings</vt:lpstr>
      <vt:lpstr>Apotekarska</vt:lpstr>
      <vt:lpstr>Međunarodni dan materinskoga jezika</vt:lpstr>
      <vt:lpstr>Međunarodni dan materinskoga jezika – 21. veljače</vt:lpstr>
      <vt:lpstr>Međunarodni dan materinskoga jezika – 21. veljače</vt:lpstr>
      <vt:lpstr>Međunarodni dan materinskoga jezika – 21. veljače</vt:lpstr>
      <vt:lpstr>Međunarodni dan materinskoga jezika – 21. veljače</vt:lpstr>
      <vt:lpstr>Međunarodni dan materinskoga jezika – 21. veljače</vt:lpstr>
      <vt:lpstr>HRVASTKI STANDARNI (KNJIŽEVNI) JEZIK</vt:lpstr>
      <vt:lpstr>HRVATSKI JEZIK</vt:lpstr>
      <vt:lpstr>HRVATSKA NARJEČJA</vt:lpstr>
      <vt:lpstr>NARJEČJA – DIJALEKTI - GOVORI</vt:lpstr>
      <vt:lpstr>HRVATSKI JEZIK - govori</vt:lpstr>
      <vt:lpstr>Prevedi ove riječi</vt:lpstr>
      <vt:lpstr>Prevedi ove riječi</vt:lpstr>
      <vt:lpstr>DOMAĆI RAD</vt:lpstr>
      <vt:lpstr>PowerPoint prezentacija</vt:lpstr>
    </vt:vector>
  </TitlesOfParts>
  <Company>OŠ DON MIHOVILA PAVLINOVIĆA U PODGORI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Međunarodni dan materinskoga jezika</dc:title>
  <dc:creator>KNJIŽNICA</dc:creator>
  <cp:lastModifiedBy>Vanja Selak</cp:lastModifiedBy>
  <cp:revision>17</cp:revision>
  <dcterms:created xsi:type="dcterms:W3CDTF">2014-02-19T10:28:16Z</dcterms:created>
  <dcterms:modified xsi:type="dcterms:W3CDTF">2025-03-14T09:44:18Z</dcterms:modified>
</cp:coreProperties>
</file>