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9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8AEA3-CDA8-4C80-ADB3-63008559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72F895-6F0A-4BD0-980E-78568A490180}">
      <dgm:prSet/>
      <dgm:spPr/>
      <dgm:t>
        <a:bodyPr/>
        <a:lstStyle/>
        <a:p>
          <a:r>
            <a:rPr lang="hr-HR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/>
        </a:p>
      </dgm:t>
    </dgm:pt>
    <dgm:pt modelId="{1274A73B-0E96-4A13-A6AE-B43AAF781D84}" type="parTrans" cxnId="{E7E1AA4B-5D8A-4BB2-BE3D-79A47718222A}">
      <dgm:prSet/>
      <dgm:spPr/>
      <dgm:t>
        <a:bodyPr/>
        <a:lstStyle/>
        <a:p>
          <a:endParaRPr lang="en-US"/>
        </a:p>
      </dgm:t>
    </dgm:pt>
    <dgm:pt modelId="{DA8F68C1-46DA-4707-94A8-C5A1603AA620}" type="sibTrans" cxnId="{E7E1AA4B-5D8A-4BB2-BE3D-79A47718222A}">
      <dgm:prSet/>
      <dgm:spPr/>
      <dgm:t>
        <a:bodyPr/>
        <a:lstStyle/>
        <a:p>
          <a:endParaRPr lang="en-US"/>
        </a:p>
      </dgm:t>
    </dgm:pt>
    <dgm:pt modelId="{67E8E643-21F4-4B16-B6A8-EC09D91FC78C}">
      <dgm:prSet/>
      <dgm:spPr/>
      <dgm:t>
        <a:bodyPr/>
        <a:lstStyle/>
        <a:p>
          <a:r>
            <a:rPr lang="hr-HR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/>
        </a:p>
      </dgm:t>
    </dgm:pt>
    <dgm:pt modelId="{5E8058F7-FC22-4AEA-BEC1-F782C11BF413}" type="parTrans" cxnId="{ED375FF0-B8AD-4C8D-9C73-87A4DE7845AD}">
      <dgm:prSet/>
      <dgm:spPr/>
      <dgm:t>
        <a:bodyPr/>
        <a:lstStyle/>
        <a:p>
          <a:endParaRPr lang="en-US"/>
        </a:p>
      </dgm:t>
    </dgm:pt>
    <dgm:pt modelId="{34F914DE-164A-44E7-848C-874F7C86ACCE}" type="sibTrans" cxnId="{ED375FF0-B8AD-4C8D-9C73-87A4DE7845AD}">
      <dgm:prSet/>
      <dgm:spPr/>
      <dgm:t>
        <a:bodyPr/>
        <a:lstStyle/>
        <a:p>
          <a:endParaRPr lang="en-US"/>
        </a:p>
      </dgm:t>
    </dgm:pt>
    <dgm:pt modelId="{A02B1BF4-043A-4C4A-8E00-D414E088BBC4}">
      <dgm:prSet/>
      <dgm:spPr/>
      <dgm:t>
        <a:bodyPr/>
        <a:lstStyle/>
        <a:p>
          <a:r>
            <a:rPr lang="hr-HR" baseline="0"/>
            <a:t>Slobodno se razvija, njime se slobodno piše i govori, a na međunarodnoj sceni zadobio je veliko priznanje postavši 24. službenim jezikom Europske unije.</a:t>
          </a:r>
          <a:endParaRPr lang="en-US"/>
        </a:p>
      </dgm:t>
    </dgm:pt>
    <dgm:pt modelId="{48915631-5FB5-43A8-BE91-EADA7080D64E}" type="parTrans" cxnId="{F621FC1E-460F-4872-99A7-465101CEA370}">
      <dgm:prSet/>
      <dgm:spPr/>
      <dgm:t>
        <a:bodyPr/>
        <a:lstStyle/>
        <a:p>
          <a:endParaRPr lang="en-US"/>
        </a:p>
      </dgm:t>
    </dgm:pt>
    <dgm:pt modelId="{E3627676-638E-43AB-A709-870ACDECA7D4}" type="sibTrans" cxnId="{F621FC1E-460F-4872-99A7-465101CEA370}">
      <dgm:prSet/>
      <dgm:spPr/>
      <dgm:t>
        <a:bodyPr/>
        <a:lstStyle/>
        <a:p>
          <a:endParaRPr lang="en-US"/>
        </a:p>
      </dgm:t>
    </dgm:pt>
    <dgm:pt modelId="{592E2A1C-E955-4BA9-8FF6-8B1E05BEF1A3}" type="pres">
      <dgm:prSet presAssocID="{FDC8AEA3-CDA8-4C80-ADB3-630085595A6C}" presName="linear" presStyleCnt="0">
        <dgm:presLayoutVars>
          <dgm:animLvl val="lvl"/>
          <dgm:resizeHandles val="exact"/>
        </dgm:presLayoutVars>
      </dgm:prSet>
      <dgm:spPr/>
    </dgm:pt>
    <dgm:pt modelId="{7EE94068-DAE0-473C-87B2-36EDFDEF9D24}" type="pres">
      <dgm:prSet presAssocID="{0D72F895-6F0A-4BD0-980E-78568A4901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EA844E-0746-4230-9A38-2DE23F1346F8}" type="pres">
      <dgm:prSet presAssocID="{DA8F68C1-46DA-4707-94A8-C5A1603AA620}" presName="spacer" presStyleCnt="0"/>
      <dgm:spPr/>
    </dgm:pt>
    <dgm:pt modelId="{3107BDDF-A922-4C20-BBE0-537AD2B72ADF}" type="pres">
      <dgm:prSet presAssocID="{67E8E643-21F4-4B16-B6A8-EC09D91FC7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1E134-10BD-4861-BA70-2290263B2430}" type="pres">
      <dgm:prSet presAssocID="{34F914DE-164A-44E7-848C-874F7C86ACCE}" presName="spacer" presStyleCnt="0"/>
      <dgm:spPr/>
    </dgm:pt>
    <dgm:pt modelId="{89B31B50-C62A-4222-8739-BC583BA734DC}" type="pres">
      <dgm:prSet presAssocID="{A02B1BF4-043A-4C4A-8E00-D414E088BB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21FC1E-460F-4872-99A7-465101CEA370}" srcId="{FDC8AEA3-CDA8-4C80-ADB3-630085595A6C}" destId="{A02B1BF4-043A-4C4A-8E00-D414E088BBC4}" srcOrd="2" destOrd="0" parTransId="{48915631-5FB5-43A8-BE91-EADA7080D64E}" sibTransId="{E3627676-638E-43AB-A709-870ACDECA7D4}"/>
    <dgm:cxn modelId="{E7E1AA4B-5D8A-4BB2-BE3D-79A47718222A}" srcId="{FDC8AEA3-CDA8-4C80-ADB3-630085595A6C}" destId="{0D72F895-6F0A-4BD0-980E-78568A490180}" srcOrd="0" destOrd="0" parTransId="{1274A73B-0E96-4A13-A6AE-B43AAF781D84}" sibTransId="{DA8F68C1-46DA-4707-94A8-C5A1603AA620}"/>
    <dgm:cxn modelId="{BECAF9A9-9DBD-45FF-84F0-73516F77FB6C}" type="presOf" srcId="{0D72F895-6F0A-4BD0-980E-78568A490180}" destId="{7EE94068-DAE0-473C-87B2-36EDFDEF9D24}" srcOrd="0" destOrd="0" presId="urn:microsoft.com/office/officeart/2005/8/layout/vList2"/>
    <dgm:cxn modelId="{A017B5BE-122A-4609-8D4A-E2AA85306639}" type="presOf" srcId="{A02B1BF4-043A-4C4A-8E00-D414E088BBC4}" destId="{89B31B50-C62A-4222-8739-BC583BA734DC}" srcOrd="0" destOrd="0" presId="urn:microsoft.com/office/officeart/2005/8/layout/vList2"/>
    <dgm:cxn modelId="{E9440EEF-5D3F-48A0-AE5D-0D8421B3C412}" type="presOf" srcId="{67E8E643-21F4-4B16-B6A8-EC09D91FC78C}" destId="{3107BDDF-A922-4C20-BBE0-537AD2B72ADF}" srcOrd="0" destOrd="0" presId="urn:microsoft.com/office/officeart/2005/8/layout/vList2"/>
    <dgm:cxn modelId="{D5A041EF-4BE6-4993-9601-BC0B5E5FB2E0}" type="presOf" srcId="{FDC8AEA3-CDA8-4C80-ADB3-630085595A6C}" destId="{592E2A1C-E955-4BA9-8FF6-8B1E05BEF1A3}" srcOrd="0" destOrd="0" presId="urn:microsoft.com/office/officeart/2005/8/layout/vList2"/>
    <dgm:cxn modelId="{ED375FF0-B8AD-4C8D-9C73-87A4DE7845AD}" srcId="{FDC8AEA3-CDA8-4C80-ADB3-630085595A6C}" destId="{67E8E643-21F4-4B16-B6A8-EC09D91FC78C}" srcOrd="1" destOrd="0" parTransId="{5E8058F7-FC22-4AEA-BEC1-F782C11BF413}" sibTransId="{34F914DE-164A-44E7-848C-874F7C86ACCE}"/>
    <dgm:cxn modelId="{43FFC6C9-1400-4032-BD48-1FE9BB5320E2}" type="presParOf" srcId="{592E2A1C-E955-4BA9-8FF6-8B1E05BEF1A3}" destId="{7EE94068-DAE0-473C-87B2-36EDFDEF9D24}" srcOrd="0" destOrd="0" presId="urn:microsoft.com/office/officeart/2005/8/layout/vList2"/>
    <dgm:cxn modelId="{B917C217-2862-46A8-89A4-7DAED8A7E77D}" type="presParOf" srcId="{592E2A1C-E955-4BA9-8FF6-8B1E05BEF1A3}" destId="{83EA844E-0746-4230-9A38-2DE23F1346F8}" srcOrd="1" destOrd="0" presId="urn:microsoft.com/office/officeart/2005/8/layout/vList2"/>
    <dgm:cxn modelId="{6E7CEAFF-F6CE-4EFF-BB0F-FDCF67987399}" type="presParOf" srcId="{592E2A1C-E955-4BA9-8FF6-8B1E05BEF1A3}" destId="{3107BDDF-A922-4C20-BBE0-537AD2B72ADF}" srcOrd="2" destOrd="0" presId="urn:microsoft.com/office/officeart/2005/8/layout/vList2"/>
    <dgm:cxn modelId="{512F049E-77D8-48C7-9A3C-BF71D9EA3C79}" type="presParOf" srcId="{592E2A1C-E955-4BA9-8FF6-8B1E05BEF1A3}" destId="{0E51E134-10BD-4861-BA70-2290263B2430}" srcOrd="3" destOrd="0" presId="urn:microsoft.com/office/officeart/2005/8/layout/vList2"/>
    <dgm:cxn modelId="{5F22FBE7-4E68-4858-8567-95BC5F3E4F13}" type="presParOf" srcId="{592E2A1C-E955-4BA9-8FF6-8B1E05BEF1A3}" destId="{89B31B50-C62A-4222-8739-BC583BA734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4068-DAE0-473C-87B2-36EDFDEF9D24}">
      <dsp:nvSpPr>
        <dsp:cNvPr id="0" name=""/>
        <dsp:cNvSpPr/>
      </dsp:nvSpPr>
      <dsp:spPr>
        <a:xfrm>
          <a:off x="0" y="494741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 sz="1800" kern="1200"/>
        </a:p>
      </dsp:txBody>
      <dsp:txXfrm>
        <a:off x="49154" y="543895"/>
        <a:ext cx="10296399" cy="908623"/>
      </dsp:txXfrm>
    </dsp:sp>
    <dsp:sp modelId="{3107BDDF-A922-4C20-BBE0-537AD2B72ADF}">
      <dsp:nvSpPr>
        <dsp:cNvPr id="0" name=""/>
        <dsp:cNvSpPr/>
      </dsp:nvSpPr>
      <dsp:spPr>
        <a:xfrm>
          <a:off x="0" y="1553512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 sz="1800" kern="1200"/>
        </a:p>
      </dsp:txBody>
      <dsp:txXfrm>
        <a:off x="49154" y="1602666"/>
        <a:ext cx="10296399" cy="908623"/>
      </dsp:txXfrm>
    </dsp:sp>
    <dsp:sp modelId="{89B31B50-C62A-4222-8739-BC583BA734DC}">
      <dsp:nvSpPr>
        <dsp:cNvPr id="0" name=""/>
        <dsp:cNvSpPr/>
      </dsp:nvSpPr>
      <dsp:spPr>
        <a:xfrm>
          <a:off x="0" y="2612283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Slobodno se razvija, njime se slobodno piše i govori, a na međunarodnoj sceni zadobio je veliko priznanje postavši 24. službenim jezikom Europske unije.</a:t>
          </a:r>
          <a:endParaRPr lang="en-US" sz="1800" kern="1200"/>
        </a:p>
      </dsp:txBody>
      <dsp:txXfrm>
        <a:off x="49154" y="2661437"/>
        <a:ext cx="10296399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7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2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8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51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38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65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6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1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63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51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7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8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3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4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os-mpavlinovica-podgora.skole.hr/?news_hk=1&amp;news_id=2246&amp;mshow=944#mod_new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s-mpavlinovica-podgora.skole.hr/?news_hk=1&amp;news_id=2244&amp;mshow=944#mod_new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vatski.hr/games/pamtilica-glagoljica/" TargetMode="External"/><Relationship Id="rId2" Type="http://schemas.openxmlformats.org/officeDocument/2006/relationships/hyperlink" Target="http://hrvatski.hr/games/kviz-glagoljic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r.wikipedia.org/wiki/Misal_po_zakonu_rimskoga_dvor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Inkunabul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607A7-6A4D-4658-8C84-2257ECA11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DFA8FC-62FE-4ACE-BDDE-F2FF51AFF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21. Veljače – 17. ožujka</a:t>
            </a:r>
          </a:p>
        </p:txBody>
      </p:sp>
    </p:spTree>
    <p:extLst>
      <p:ext uri="{BB962C8B-B14F-4D97-AF65-F5344CB8AC3E}">
        <p14:creationId xmlns:p14="http://schemas.microsoft.com/office/powerpoint/2010/main" val="310713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48EB68-50E7-4061-8048-37E1AD44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 err="1"/>
              <a:t>Mjesec</a:t>
            </a:r>
            <a:r>
              <a:rPr lang="en-US" sz="4600" dirty="0"/>
              <a:t> </a:t>
            </a:r>
            <a:r>
              <a:rPr lang="en-US" sz="4600" dirty="0" err="1"/>
              <a:t>hrvatskoga</a:t>
            </a:r>
            <a:r>
              <a:rPr lang="en-US" sz="4600" dirty="0"/>
              <a:t> </a:t>
            </a:r>
            <a:r>
              <a:rPr lang="en-US" sz="4600" dirty="0" err="1"/>
              <a:t>jezika</a:t>
            </a:r>
            <a:br>
              <a:rPr lang="hr-HR" sz="4600" dirty="0"/>
            </a:br>
            <a:r>
              <a:rPr lang="hr-HR" sz="1300" cap="none" dirty="0">
                <a:hlinkClick r:id="rId4"/>
              </a:rPr>
              <a:t>http://os-mpavlinovica-podgora.skole.hr/?news_hk=1&amp;news_id=2246&amp;mshow=944#mod_news</a:t>
            </a:r>
            <a:r>
              <a:rPr lang="hr-HR" sz="1300" cap="none" dirty="0"/>
              <a:t> </a:t>
            </a:r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B7FF98C5-6836-4386-8AED-E808039E5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4967" r="2549" b="5098"/>
          <a:stretch/>
        </p:blipFill>
        <p:spPr>
          <a:xfrm>
            <a:off x="5503344" y="1098691"/>
            <a:ext cx="5875081" cy="43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11C208-1ACA-4032-A4B8-013F64E09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r>
              <a:rPr lang="hr-HR" cap="none" dirty="0"/>
              <a:t>Prezentaciju izradila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95748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B02A3-D8B7-4D83-A5C9-5DE7CB96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9672"/>
            <a:ext cx="10396882" cy="1151965"/>
          </a:xfrm>
        </p:spPr>
        <p:txBody>
          <a:bodyPr/>
          <a:lstStyle/>
          <a:p>
            <a:pPr algn="ctr"/>
            <a:r>
              <a:rPr lang="hr-HR" dirty="0"/>
              <a:t>Mjesec hrvatskoga jezika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8236F2F-6FD2-4E25-AFBE-53D99573DF0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1260630"/>
          <a:ext cx="10394707" cy="411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93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EAA073-8166-4328-8C52-4D1F100C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83948"/>
            <a:ext cx="10394706" cy="1151965"/>
          </a:xfrm>
        </p:spPr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D95CFA-5A05-411B-9586-8263C528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805942"/>
            <a:ext cx="3310128" cy="576262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17C1ED-DA69-45EB-A5AF-0CD6924E1A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r-HR" cap="none" dirty="0"/>
              <a:t>21. veljače</a:t>
            </a:r>
          </a:p>
          <a:p>
            <a:pPr algn="just"/>
            <a:r>
              <a:rPr lang="hr-HR" cap="none" dirty="0"/>
              <a:t>Dan materinskoga jezika slavi se kao jedan od najvažnijih simbola kulturnog identiteta osoba i naroda, njegovanja različitosti i višejezičnosti.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4E7C291-0BE2-488B-857D-2361E631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876963"/>
            <a:ext cx="3310128" cy="576262"/>
          </a:xfrm>
        </p:spPr>
        <p:txBody>
          <a:bodyPr/>
          <a:lstStyle/>
          <a:p>
            <a:r>
              <a:rPr lang="pl-PL" cap="none" dirty="0"/>
              <a:t>Dan hrvatske glagoljice i glagoljaštva</a:t>
            </a:r>
            <a:endParaRPr lang="hr-HR" cap="none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8AC4C514-156F-42CE-8C27-F1F9A645B5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982743" y="2663488"/>
            <a:ext cx="3310128" cy="2734928"/>
          </a:xfrm>
        </p:spPr>
        <p:txBody>
          <a:bodyPr/>
          <a:lstStyle/>
          <a:p>
            <a:r>
              <a:rPr lang="hr-HR" dirty="0"/>
              <a:t>11. – 17. </a:t>
            </a:r>
            <a:r>
              <a:rPr lang="hr-HR" cap="none" dirty="0"/>
              <a:t>ožujka</a:t>
            </a:r>
          </a:p>
          <a:p>
            <a:pPr algn="just"/>
            <a:r>
              <a:rPr lang="hr-HR" cap="none" dirty="0"/>
              <a:t>Hrvatski je sabor 1997. godine utemeljio Dane hrvatskoga jezika koji traju od 11. do 17. ožujka.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66F5B676-CCD4-41AA-BEB8-29E442B19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3648" y="1555913"/>
            <a:ext cx="3310128" cy="576262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57DDCD29-D229-4267-AD80-B87FFD6F49A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60252" y="2681061"/>
            <a:ext cx="3310128" cy="2646201"/>
          </a:xfrm>
        </p:spPr>
        <p:txBody>
          <a:bodyPr>
            <a:normAutofit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dvora.</a:t>
            </a:r>
          </a:p>
        </p:txBody>
      </p:sp>
    </p:spTree>
    <p:extLst>
      <p:ext uri="{BB962C8B-B14F-4D97-AF65-F5344CB8AC3E}">
        <p14:creationId xmlns:p14="http://schemas.microsoft.com/office/powerpoint/2010/main" val="177558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17DF3-106E-4621-A977-CC2E83F5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497149"/>
            <a:ext cx="4126860" cy="1368518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A3AB87-0224-48F1-9B76-64FE1379EE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/>
              <a:t>Dan materinskoga jezika slavi se kao jedan od najvažnijih simbola kulturnog identiteta osoba i naroda, njegovanja različitosti i višejezičnosti. </a:t>
            </a:r>
          </a:p>
          <a:p>
            <a:r>
              <a:rPr lang="hr-HR" cap="none" dirty="0"/>
              <a:t>Hrvatski jezik danas je međunarodno priznat jezik pod svojim nacionalnim imenom, a u Europskoj uniji uveden je kao 24. službeni jezik. </a:t>
            </a:r>
          </a:p>
          <a:p>
            <a:pPr lvl="1"/>
            <a:r>
              <a:rPr lang="hr-HR" cap="none" dirty="0">
                <a:hlinkClick r:id="rId2"/>
              </a:rPr>
              <a:t>http://os-mpavlinovica-podgora.skole.hr/?news_hk=1&amp;news_id=2244&amp;mshow=944#mod_news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BF0FCB-2498-4B13-A4CD-88E40E29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112886"/>
            <a:ext cx="4126861" cy="2459114"/>
          </a:xfrm>
        </p:spPr>
        <p:txBody>
          <a:bodyPr/>
          <a:lstStyle/>
          <a:p>
            <a:r>
              <a:rPr lang="hr-HR" cap="none" dirty="0"/>
              <a:t>21. veljače</a:t>
            </a:r>
          </a:p>
          <a:p>
            <a:r>
              <a:rPr lang="hr-HR" cap="none" dirty="0"/>
              <a:t>Međunarodni dan materinskoga jezika obilježava se 21. veljače, koji je na prijedlog Bangladeša proglašen na 30. zasjedanju Glavne skupštine UNESCO-a 1999.</a:t>
            </a:r>
          </a:p>
        </p:txBody>
      </p:sp>
    </p:spTree>
    <p:extLst>
      <p:ext uri="{BB962C8B-B14F-4D97-AF65-F5344CB8AC3E}">
        <p14:creationId xmlns:p14="http://schemas.microsoft.com/office/powerpoint/2010/main" val="55243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C541F9E-1708-4716-A6A5-96DEDDFB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535" y="321733"/>
            <a:ext cx="7353080" cy="4963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08274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E1145-231B-426D-9148-49814B3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cap="none" dirty="0"/>
              <a:t>Dan hrvatske glagoljice i glagoljaštva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58C9D2-B0B7-4441-9172-B8E72E41BF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/>
              <a:t>Hrvatska glagoljica povijesno je hrvatsko pismo, jedan od nezaobilaznih simbola nacionalnoga identiteta i višestoljetne uljudbe, na temelju kojega smo i danas prepoznatljivi i jedinstveni u Europi i svijetu.</a:t>
            </a:r>
          </a:p>
          <a:p>
            <a:r>
              <a:rPr lang="hr-HR" cap="none" dirty="0"/>
              <a:t>Povodom obilježavanja Dana hrvatske glagoljice i glagoljaštva Institut je na svoje stranice Hrvatski u školi pripremio malu školu glagoljice, provjeru znanja glagoljice i memorijsku igru Glagoljica </a:t>
            </a:r>
            <a:r>
              <a:rPr lang="hr-HR" cap="none" dirty="0" err="1"/>
              <a:t>pamtilica</a:t>
            </a:r>
            <a:r>
              <a:rPr lang="hr-HR" cap="none" dirty="0"/>
              <a:t>.</a:t>
            </a:r>
          </a:p>
          <a:p>
            <a:pPr lvl="1"/>
            <a:r>
              <a:rPr lang="hr-HR" cap="none" dirty="0">
                <a:hlinkClick r:id="rId2"/>
              </a:rPr>
              <a:t>http://hrvatski.hr/games/kviz-glagoljica/</a:t>
            </a:r>
            <a:r>
              <a:rPr lang="hr-HR" cap="none" dirty="0"/>
              <a:t> </a:t>
            </a:r>
          </a:p>
          <a:p>
            <a:pPr lvl="1"/>
            <a:r>
              <a:rPr lang="hr-HR" cap="none" dirty="0">
                <a:hlinkClick r:id="rId3"/>
              </a:rPr>
              <a:t>http://hrvatski.hr/games/pamtilica-glagoljica/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300F45-B560-4448-8D4D-3AC1B6EF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 (</a:t>
            </a:r>
            <a:r>
              <a:rPr lang="hr-HR" cap="none" dirty="0">
                <a:hlinkClick r:id="rId4"/>
              </a:rPr>
              <a:t>https://hr.wikipedia.org/wiki/Misal_po_zakonu_rimskoga_dvora</a:t>
            </a:r>
            <a:r>
              <a:rPr lang="hr-HR" cap="non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934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29B0C-AD0D-4D34-9D2F-C3BD0F0A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hr-HR" sz="3800" cap="none" dirty="0"/>
              <a:t>Dan hrvatske glagoljice i glagoljaštva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DDB68-5316-4B7B-A66B-78AB959B3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900" cap="none"/>
              <a:t> U Hrvatskoj, koja je po broju inkunabula druga u slavenskim zemljama, tiskano je devet inkunabula, od čega je pet tiskano glagoljicom (</a:t>
            </a:r>
            <a:r>
              <a:rPr lang="hr-HR" sz="1900" cap="none">
                <a:hlinkClick r:id="rId3"/>
              </a:rPr>
              <a:t>https://hr.wikipedia.org/wiki/Inkunabula</a:t>
            </a:r>
            <a:r>
              <a:rPr lang="hr-HR" sz="1900" cap="none"/>
              <a:t>).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Hrvatski su glagoljaši bili prvi koji su tiskali glagoljicom, a time i prvi koji su načinili odljeve glagoljičkih slova.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Budući da su hrvatske inkunabule tiskane i latinicom, Hrvati su jedini narod koji ima inkunabule tiskane na dvama pismima.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1C8AA2-EC3A-4481-96D7-8B2BB8DD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78" y="451343"/>
            <a:ext cx="3389767" cy="485025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5069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9508A6-2393-4767-9133-0BC7262D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396"/>
            <a:ext cx="6333564" cy="1905000"/>
          </a:xfrm>
        </p:spPr>
        <p:txBody>
          <a:bodyPr>
            <a:normAutofit/>
          </a:bodyPr>
          <a:lstStyle/>
          <a:p>
            <a:r>
              <a:rPr lang="hr-HR" sz="3600" cap="none" dirty="0"/>
              <a:t>Prvi put objavljen tekst hrvatske himne </a:t>
            </a:r>
            <a:r>
              <a:rPr lang="hr-HR" sz="3600" cap="none" dirty="0" err="1"/>
              <a:t>Horvatska</a:t>
            </a:r>
            <a:r>
              <a:rPr lang="hr-HR" sz="3600" cap="none" dirty="0"/>
              <a:t> domovina 13. ožujka 1835.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362C5E-48B4-4DC6-A4DC-AC9DBB8B1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195047" cy="3311189"/>
          </a:xfrm>
        </p:spPr>
        <p:txBody>
          <a:bodyPr>
            <a:normAutofit fontScale="85000" lnSpcReduction="20000"/>
          </a:bodyPr>
          <a:lstStyle/>
          <a:p>
            <a:r>
              <a:rPr lang="hr-HR" sz="2400" cap="none" dirty="0">
                <a:ea typeface="+mj-ea"/>
                <a:cs typeface="+mj-cs"/>
              </a:rPr>
              <a:t>Tekst Antuna Mihanovića </a:t>
            </a:r>
            <a:r>
              <a:rPr lang="hr-HR" sz="2400" cap="none" dirty="0" err="1">
                <a:ea typeface="+mj-ea"/>
                <a:cs typeface="+mj-cs"/>
              </a:rPr>
              <a:t>Horvatska</a:t>
            </a:r>
            <a:r>
              <a:rPr lang="hr-HR" sz="2400" cap="none" dirty="0">
                <a:ea typeface="+mj-ea"/>
                <a:cs typeface="+mj-cs"/>
              </a:rPr>
              <a:t> domovina prvi put je objavljen 13. ožujka 1835. u Gajevoj Danici</a:t>
            </a:r>
          </a:p>
          <a:p>
            <a:r>
              <a:rPr lang="hr-HR" sz="2400" cap="none" dirty="0">
                <a:ea typeface="+mj-ea"/>
                <a:cs typeface="+mj-cs"/>
              </a:rPr>
              <a:t>Pjesma </a:t>
            </a:r>
            <a:r>
              <a:rPr lang="hr-HR" sz="2400" cap="none" dirty="0" err="1">
                <a:ea typeface="+mj-ea"/>
                <a:cs typeface="+mj-cs"/>
              </a:rPr>
              <a:t>Horvatska</a:t>
            </a:r>
            <a:r>
              <a:rPr lang="hr-HR" sz="2400" cap="none" dirty="0">
                <a:ea typeface="+mj-ea"/>
                <a:cs typeface="+mj-cs"/>
              </a:rPr>
              <a:t> domovina prihvaćena je za hrvatsku himnu 1891.</a:t>
            </a:r>
          </a:p>
          <a:p>
            <a:r>
              <a:rPr lang="hr-HR" sz="2400" cap="none" dirty="0">
                <a:ea typeface="+mj-ea"/>
                <a:cs typeface="+mj-cs"/>
              </a:rPr>
              <a:t>Uglazbio ju je Josip Runjanin.</a:t>
            </a:r>
          </a:p>
          <a:p>
            <a:r>
              <a:rPr lang="hr-HR" sz="2400" cap="none" dirty="0">
                <a:ea typeface="+mj-ea"/>
                <a:cs typeface="+mj-cs"/>
              </a:rPr>
              <a:t>Za himnu su uzete prva i druga te pretposljednja strofa. Himna se zove Lijepa naša.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DA8999-A96B-4981-959A-837C9B74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78" y="1354195"/>
            <a:ext cx="5061697" cy="37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436F4-35AC-43C0-AE3B-7AA68CF7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84" y="190500"/>
            <a:ext cx="3440207" cy="1347186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126EA-BAFD-449B-8914-F26F8C2DD1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2459" y="469605"/>
            <a:ext cx="3650195" cy="468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Manifestacija je utemeljena u spomen na Deklaraciju o nazivu i položaju hrvatskog književnog jezika po nadnevcima deklaracijskih zbivanja:</a:t>
            </a:r>
          </a:p>
          <a:p>
            <a:pPr lvl="1"/>
            <a:r>
              <a:rPr lang="hr-HR" cap="none" dirty="0"/>
              <a:t>Deklaracija je prihvaćena 13. ožujka,</a:t>
            </a:r>
          </a:p>
          <a:p>
            <a:pPr lvl="1"/>
            <a:r>
              <a:rPr lang="hr-HR" cap="none" dirty="0"/>
              <a:t>potpisale su je sve relevantne udruge i ustanove do 15. ožujka,</a:t>
            </a:r>
          </a:p>
          <a:p>
            <a:pPr lvl="1"/>
            <a:r>
              <a:rPr lang="hr-HR" cap="none" dirty="0"/>
              <a:t>objavljena je u Telegramu 17. ožujka 1967.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5BF5EA-59E2-4D8C-BBD2-6976FA08A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842" y="1891366"/>
            <a:ext cx="3106833" cy="3075268"/>
          </a:xfrm>
        </p:spPr>
        <p:txBody>
          <a:bodyPr>
            <a:normAutofit/>
          </a:bodyPr>
          <a:lstStyle/>
          <a:p>
            <a:r>
              <a:rPr lang="hr-HR" cap="none" dirty="0"/>
              <a:t>11. – 17 ožujka</a:t>
            </a:r>
          </a:p>
          <a:p>
            <a:r>
              <a:rPr lang="hr-HR" cap="none" dirty="0"/>
              <a:t>Dani hrvatskoga jezika slave se od 1991. godine. Ova hrvatska kulturna manifestacija utemeljena je odlukom Hrvatskoga sabora na sjednici 28. veljače 1997. godine.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DE2E1B9-885E-4F33-BC28-92E290A9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34" y="469605"/>
            <a:ext cx="3363548" cy="46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114</TotalTime>
  <Words>723</Words>
  <Application>Microsoft Office PowerPoint</Application>
  <PresentationFormat>Široki zaslon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Impact</vt:lpstr>
      <vt:lpstr>Glavni događaj</vt:lpstr>
      <vt:lpstr>Mjesec hrvatskoga jezika</vt:lpstr>
      <vt:lpstr>Mjesec hrvatskoga jezika</vt:lpstr>
      <vt:lpstr>Mjesec hrvatskoga jezika</vt:lpstr>
      <vt:lpstr>Međunarodni dan materinskoga jezika</vt:lpstr>
      <vt:lpstr>PowerPoint prezentacija</vt:lpstr>
      <vt:lpstr>Dan hrvatske glagoljice i glagoljaštva </vt:lpstr>
      <vt:lpstr>Dan hrvatske glagoljice i glagoljaštva</vt:lpstr>
      <vt:lpstr>Prvi put objavljen tekst hrvatske himne Horvatska domovina 13. ožujka 1835.</vt:lpstr>
      <vt:lpstr>Dani hrvatskoga jezika</vt:lpstr>
      <vt:lpstr>Mjesec hrvatskoga jezika http://os-mpavlinovica-podgora.skole.hr/?news_hk=1&amp;news_id=2246&amp;mshow=944#mod_news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hrvatskoga jezika</dc:title>
  <dc:creator>Vanja Selak</dc:creator>
  <cp:lastModifiedBy>Vanja Selak</cp:lastModifiedBy>
  <cp:revision>5</cp:revision>
  <dcterms:created xsi:type="dcterms:W3CDTF">2022-03-02T08:04:23Z</dcterms:created>
  <dcterms:modified xsi:type="dcterms:W3CDTF">2025-03-14T10:09:33Z</dcterms:modified>
</cp:coreProperties>
</file>