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99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19A73-A086-4E97-AE32-B208BAD9FD92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8B9C6-4F0E-4012-B6CB-1315DA5A0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30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22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08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49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43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4446"/>
            <a:ext cx="12192000" cy="1143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203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22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83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42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09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12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791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77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4263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155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20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75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943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02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25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12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2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90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99"/>
            </a:gs>
            <a:gs pos="4000">
              <a:srgbClr val="FF9999"/>
            </a:gs>
            <a:gs pos="100000">
              <a:schemeClr val="bg1"/>
            </a:gs>
            <a:gs pos="76000">
              <a:schemeClr val="bg1"/>
            </a:gs>
            <a:gs pos="30000">
              <a:srgbClr val="FFC3C3"/>
            </a:gs>
            <a:gs pos="36000">
              <a:srgbClr val="FFCC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F4D8-607A-46C4-B999-7503F0B9A8CA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76EF-EF52-4526-80CF-BB177F223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1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99"/>
            </a:gs>
            <a:gs pos="4000">
              <a:srgbClr val="FF9999"/>
            </a:gs>
            <a:gs pos="100000">
              <a:schemeClr val="bg1"/>
            </a:gs>
            <a:gs pos="76000">
              <a:schemeClr val="bg1"/>
            </a:gs>
            <a:gs pos="30000">
              <a:srgbClr val="FFC3C3"/>
            </a:gs>
            <a:gs pos="36000">
              <a:srgbClr val="FFCCCC"/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hr-HR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434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izzi.digital/#/repository/22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ctrTitle"/>
          </p:nvPr>
        </p:nvSpPr>
        <p:spPr>
          <a:xfrm>
            <a:off x="1524000" y="1933903"/>
            <a:ext cx="9144000" cy="2049518"/>
          </a:xfrm>
          <a:prstGeom prst="roundRect">
            <a:avLst/>
          </a:prstGeom>
          <a:solidFill>
            <a:schemeClr val="bg1"/>
          </a:solidFill>
          <a:ln>
            <a:solidFill>
              <a:srgbClr val="FF99FF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 b="1" dirty="0"/>
              <a:t>HRVATSKI JEZIK – PETOSTOLJETNI RAZVOJ</a:t>
            </a:r>
            <a:endParaRPr b="1" dirty="0"/>
          </a:p>
        </p:txBody>
      </p:sp>
      <p:sp>
        <p:nvSpPr>
          <p:cNvPr id="84" name="Google Shape;84;p13"/>
          <p:cNvSpPr/>
          <p:nvPr/>
        </p:nvSpPr>
        <p:spPr>
          <a:xfrm>
            <a:off x="7155013" y="59873"/>
            <a:ext cx="44029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Hrvatski za 7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28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 rot="16200000">
            <a:off x="-1180371" y="1745584"/>
            <a:ext cx="3369551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hr-HR" sz="3200" b="1" dirty="0">
                <a:solidFill>
                  <a:prstClr val="black"/>
                </a:solidFill>
              </a:rPr>
              <a:t>SFR JUGOSLAVIJA</a:t>
            </a:r>
            <a:endParaRPr kumimoji="0" lang="hr-H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583697" y="232708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anchor="ctr" anchorCtr="0">
            <a:spAutoFit/>
          </a:bodyPr>
          <a:lstStyle/>
          <a:p>
            <a:pPr lvl="0" algn="r"/>
            <a:r>
              <a:rPr lang="hr-HR" sz="2400" dirty="0">
                <a:solidFill>
                  <a:prstClr val="black"/>
                </a:solidFill>
              </a:rPr>
              <a:t>Stjepko Težak, Stjepan Babić,</a:t>
            </a:r>
          </a:p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Pregled gramatike hrvatskosrpskog jezika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583697" y="1238080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>
            <a:spAutoFit/>
          </a:bodyPr>
          <a:lstStyle/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Deklaracija o nazivu i položaju hrvatskoga</a:t>
            </a:r>
          </a:p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književnog jezika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583697" y="2202422"/>
            <a:ext cx="60960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anchor="ctr" anchorCtr="0">
            <a:spAutoFit/>
          </a:bodyPr>
          <a:lstStyle/>
          <a:p>
            <a:pPr lvl="0" algn="r"/>
            <a:r>
              <a:rPr lang="hr-HR" sz="2400" dirty="0">
                <a:solidFill>
                  <a:prstClr val="black"/>
                </a:solidFill>
              </a:rPr>
              <a:t>Stjepan Babić, Božidar </a:t>
            </a:r>
            <a:r>
              <a:rPr lang="hr-HR" sz="2400" dirty="0" err="1">
                <a:solidFill>
                  <a:prstClr val="black"/>
                </a:solidFill>
              </a:rPr>
              <a:t>Finka</a:t>
            </a:r>
            <a:r>
              <a:rPr lang="hr-HR" sz="2400" dirty="0">
                <a:solidFill>
                  <a:prstClr val="black"/>
                </a:solidFill>
              </a:rPr>
              <a:t>, Milan </a:t>
            </a:r>
            <a:r>
              <a:rPr lang="hr-HR" sz="2400" dirty="0" err="1">
                <a:solidFill>
                  <a:prstClr val="black"/>
                </a:solidFill>
              </a:rPr>
              <a:t>Moguš</a:t>
            </a:r>
            <a:r>
              <a:rPr lang="hr-HR" sz="2400" dirty="0">
                <a:solidFill>
                  <a:prstClr val="black"/>
                </a:solidFill>
              </a:rPr>
              <a:t>,</a:t>
            </a:r>
          </a:p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Hrvatski pravopis</a:t>
            </a:r>
          </a:p>
          <a:p>
            <a:pPr lvl="0" algn="r"/>
            <a:r>
              <a:rPr lang="hr-HR" sz="2400" dirty="0">
                <a:solidFill>
                  <a:prstClr val="black"/>
                </a:solidFill>
              </a:rPr>
              <a:t>– politički zabranjen u Hrvatskoj, izdan u</a:t>
            </a:r>
          </a:p>
          <a:p>
            <a:pPr lvl="0" algn="r"/>
            <a:r>
              <a:rPr lang="hr-HR" sz="2400" dirty="0">
                <a:solidFill>
                  <a:prstClr val="black"/>
                </a:solidFill>
              </a:rPr>
              <a:t>Londonu, tzv. </a:t>
            </a:r>
            <a:r>
              <a:rPr lang="hr-HR" sz="2400" b="1" i="1" dirty="0" err="1">
                <a:solidFill>
                  <a:srgbClr val="FF6699"/>
                </a:solidFill>
              </a:rPr>
              <a:t>londonac</a:t>
            </a:r>
            <a:endParaRPr lang="hr-HR" sz="2400" b="1" i="1" dirty="0">
              <a:solidFill>
                <a:srgbClr val="FF6699"/>
              </a:solidFill>
            </a:endParaRPr>
          </a:p>
          <a:p>
            <a:pPr lvl="0" algn="r"/>
            <a:r>
              <a:rPr lang="hr-HR" sz="2400" dirty="0">
                <a:solidFill>
                  <a:prstClr val="black"/>
                </a:solidFill>
              </a:rPr>
              <a:t>– u cijelosti tiskan tek 1990. godine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583697" y="4315789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>
            <a:spAutoFit/>
          </a:bodyPr>
          <a:lstStyle/>
          <a:p>
            <a:pPr lvl="0" algn="r"/>
            <a:r>
              <a:rPr lang="hr-HR" sz="2400" dirty="0">
                <a:solidFill>
                  <a:prstClr val="black"/>
                </a:solidFill>
              </a:rPr>
              <a:t>Vladimir Anić, Josip Silić, </a:t>
            </a:r>
            <a:r>
              <a:rPr lang="hr-HR" sz="2400" b="1" i="1" dirty="0">
                <a:solidFill>
                  <a:srgbClr val="FF6699"/>
                </a:solidFill>
              </a:rPr>
              <a:t>Pravopisni priručnik</a:t>
            </a:r>
          </a:p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hrvatskoga ili srpskoga jezika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9934401" y="232708"/>
            <a:ext cx="1900247" cy="830997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1966.</a:t>
            </a:r>
          </a:p>
        </p:txBody>
      </p:sp>
      <p:sp>
        <p:nvSpPr>
          <p:cNvPr id="9" name="Pravokutnik 8"/>
          <p:cNvSpPr/>
          <p:nvPr/>
        </p:nvSpPr>
        <p:spPr>
          <a:xfrm>
            <a:off x="9934400" y="1204373"/>
            <a:ext cx="1900247" cy="898409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1967.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9934400" y="2184253"/>
            <a:ext cx="1900247" cy="1940400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1971.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9934399" y="4333527"/>
            <a:ext cx="1900247" cy="813259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1986.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945" y="247149"/>
            <a:ext cx="1353048" cy="185563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317" y="2184253"/>
            <a:ext cx="1338676" cy="1875195"/>
          </a:xfrm>
          <a:prstGeom prst="rect">
            <a:avLst/>
          </a:prstGeom>
        </p:spPr>
      </p:pic>
      <p:sp>
        <p:nvSpPr>
          <p:cNvPr id="15" name="Pravokutnik 14"/>
          <p:cNvSpPr/>
          <p:nvPr/>
        </p:nvSpPr>
        <p:spPr>
          <a:xfrm>
            <a:off x="9821888" y="6642556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Ilustracije preuzete s internetske stranice </a:t>
            </a:r>
            <a:r>
              <a:rPr kumimoji="0" lang="hr-H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Pixabay</a:t>
            </a: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7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 rot="16200000">
            <a:off x="-1753242" y="2070216"/>
            <a:ext cx="4534542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hr-HR" sz="3200" b="1" dirty="0">
                <a:solidFill>
                  <a:prstClr val="black"/>
                </a:solidFill>
              </a:rPr>
              <a:t>REPUBLIKA HRVATSKA</a:t>
            </a:r>
            <a:endParaRPr kumimoji="0" lang="hr-H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583697" y="249669"/>
            <a:ext cx="6096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anchor="ctr" anchorCtr="0">
            <a:spAutoFit/>
          </a:bodyPr>
          <a:lstStyle/>
          <a:p>
            <a:pPr lvl="0" algn="r"/>
            <a:r>
              <a:rPr lang="hr-HR" sz="2400" dirty="0">
                <a:solidFill>
                  <a:prstClr val="black"/>
                </a:solidFill>
              </a:rPr>
              <a:t>Vladimir Anić, </a:t>
            </a:r>
            <a:r>
              <a:rPr lang="hr-HR" sz="2400" b="1" i="1" dirty="0">
                <a:solidFill>
                  <a:srgbClr val="FF6699"/>
                </a:solidFill>
              </a:rPr>
              <a:t>Rječnik hrvatskoga jezika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583697" y="822580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>
            <a:spAutoFit/>
          </a:bodyPr>
          <a:lstStyle/>
          <a:p>
            <a:pPr lvl="0" algn="r"/>
            <a:r>
              <a:rPr lang="hr-HR" sz="2400" dirty="0"/>
              <a:t>Vladimir Anić, Josip Silić,</a:t>
            </a:r>
          </a:p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Pravopis hrvatskoga jezika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583695" y="1811607"/>
            <a:ext cx="6096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anchor="ctr" anchorCtr="0">
            <a:spAutoFit/>
          </a:bodyPr>
          <a:lstStyle/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Hrvatski enciklopedijski rječnik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583695" y="2393709"/>
            <a:ext cx="6096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>
            <a:spAutoFit/>
          </a:bodyPr>
          <a:lstStyle/>
          <a:p>
            <a:pPr lvl="0" algn="r"/>
            <a:r>
              <a:rPr lang="hr-HR" sz="2400" dirty="0">
                <a:solidFill>
                  <a:prstClr val="black"/>
                </a:solidFill>
              </a:rPr>
              <a:t>Stjepko Težak, Stjepan Babić, </a:t>
            </a:r>
            <a:r>
              <a:rPr lang="hr-HR" sz="2400" b="1" i="1" dirty="0">
                <a:solidFill>
                  <a:srgbClr val="FF6699"/>
                </a:solidFill>
              </a:rPr>
              <a:t>Gramatika hrvatskoga jezika – priručnik za osnovno jezično obrazovanje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9934401" y="232709"/>
            <a:ext cx="1900247" cy="47862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1991.</a:t>
            </a:r>
          </a:p>
        </p:txBody>
      </p:sp>
      <p:sp>
        <p:nvSpPr>
          <p:cNvPr id="9" name="Pravokutnik 8"/>
          <p:cNvSpPr/>
          <p:nvPr/>
        </p:nvSpPr>
        <p:spPr>
          <a:xfrm>
            <a:off x="9934398" y="823294"/>
            <a:ext cx="1900247" cy="830284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>
                <a:solidFill>
                  <a:prstClr val="black"/>
                </a:solidFill>
                <a:latin typeface="Calibri" panose="020F0502020204030204"/>
              </a:rPr>
              <a:t>2001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9934397" y="1811607"/>
            <a:ext cx="1900247" cy="461665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2002.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9934397" y="2424056"/>
            <a:ext cx="1900247" cy="1169982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2003.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3583695" y="3714475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anchor="ctr" anchorCtr="0">
            <a:spAutoFit/>
          </a:bodyPr>
          <a:lstStyle/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Školski rječnik hrvatskoga jezika, skupina autora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9934397" y="3715188"/>
            <a:ext cx="1900247" cy="830284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>
                <a:solidFill>
                  <a:prstClr val="black"/>
                </a:solidFill>
                <a:latin typeface="Calibri" panose="020F0502020204030204"/>
              </a:rPr>
              <a:t>2012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3583695" y="4668598"/>
            <a:ext cx="6096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anchor="ctr" anchorCtr="0">
            <a:spAutoFit/>
          </a:bodyPr>
          <a:lstStyle/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Hrvatski pravopis, </a:t>
            </a:r>
            <a:r>
              <a:rPr lang="hr-HR" sz="2400" dirty="0"/>
              <a:t>skupina autora</a:t>
            </a:r>
          </a:p>
        </p:txBody>
      </p:sp>
      <p:sp>
        <p:nvSpPr>
          <p:cNvPr id="19" name="Pravokutnik 18"/>
          <p:cNvSpPr/>
          <p:nvPr/>
        </p:nvSpPr>
        <p:spPr>
          <a:xfrm>
            <a:off x="9934397" y="4651637"/>
            <a:ext cx="1900247" cy="47862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2013.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3583695" y="5316923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>
            <a:spAutoFit/>
          </a:bodyPr>
          <a:lstStyle/>
          <a:p>
            <a:pPr lvl="0" algn="r"/>
            <a:r>
              <a:rPr lang="hr-HR" sz="2400" dirty="0"/>
              <a:t>Lana Hudeček, Milica Mihaljević,</a:t>
            </a:r>
          </a:p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Hrvatska školska gramatika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9934397" y="5317636"/>
            <a:ext cx="1900247" cy="830284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>
                <a:solidFill>
                  <a:prstClr val="black"/>
                </a:solidFill>
                <a:latin typeface="Calibri" panose="020F0502020204030204"/>
              </a:rPr>
              <a:t>2012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95" y="249669"/>
            <a:ext cx="1690707" cy="2368314"/>
          </a:xfrm>
          <a:prstGeom prst="rect">
            <a:avLst/>
          </a:prstGeom>
        </p:spPr>
      </p:pic>
      <p:sp>
        <p:nvSpPr>
          <p:cNvPr id="24" name="Pravokutnik 23"/>
          <p:cNvSpPr/>
          <p:nvPr/>
        </p:nvSpPr>
        <p:spPr>
          <a:xfrm>
            <a:off x="9821888" y="6632046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Ilustracije preuzete s internetske stranice </a:t>
            </a:r>
            <a:r>
              <a:rPr kumimoji="0" lang="hr-H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Pixabay</a:t>
            </a: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2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52FA16-EFFE-4FF6-BA19-67ABA1A3B7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B4CAB0-D1A7-4545-86B4-6BF2D5DCA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Metodički materijali – DOS: Hrvatski za 7</a:t>
            </a:r>
          </a:p>
          <a:p>
            <a:r>
              <a:rPr lang="hr-HR" dirty="0"/>
              <a:t>Prezentacija preuzeta: </a:t>
            </a:r>
            <a:r>
              <a:rPr lang="hr-HR" dirty="0">
                <a:hlinkClick r:id="rId2"/>
              </a:rPr>
              <a:t>https://hr.izzi.digital/#/repository/220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095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/>
          <a:stretch/>
        </p:blipFill>
        <p:spPr>
          <a:xfrm rot="16200000">
            <a:off x="3953061" y="-82960"/>
            <a:ext cx="3278726" cy="10374985"/>
          </a:xfrm>
          <a:prstGeom prst="rect">
            <a:avLst/>
          </a:prstGeom>
        </p:spPr>
      </p:pic>
      <p:sp>
        <p:nvSpPr>
          <p:cNvPr id="2" name="Zaobljeni pravokutnik 1"/>
          <p:cNvSpPr/>
          <p:nvPr/>
        </p:nvSpPr>
        <p:spPr>
          <a:xfrm>
            <a:off x="341744" y="316452"/>
            <a:ext cx="11628583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hr-HR" sz="3200" b="1" dirty="0"/>
              <a:t>VIŠEJEZIČNA RIZNICA FAUSTA VRANČIĆA – PRVI HRVATSKI RJEČNIK</a:t>
            </a:r>
          </a:p>
        </p:txBody>
      </p:sp>
      <p:sp>
        <p:nvSpPr>
          <p:cNvPr id="3" name="Zaobljeni pravokutnik 2"/>
          <p:cNvSpPr/>
          <p:nvPr/>
        </p:nvSpPr>
        <p:spPr>
          <a:xfrm>
            <a:off x="341743" y="1121032"/>
            <a:ext cx="11628583" cy="1872853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hr-HR" sz="2600" dirty="0"/>
              <a:t>Živeći izvan domovine, Vrančić se služio mnogim jezicima. </a:t>
            </a:r>
          </a:p>
          <a:p>
            <a:r>
              <a:rPr lang="hr-HR" sz="2600" dirty="0"/>
              <a:t>Bio je jedan od znanstvenika na dvoru hrvatsko-ugarskoga kralja Rudolfa II. u Pragu. Ondje je napisao višejezični rječnik – </a:t>
            </a:r>
            <a:r>
              <a:rPr lang="hr-HR" sz="2600" i="1" u="sng" dirty="0"/>
              <a:t>Rječnik pet najodličnijih europskih jezika: latinskoga, talijanskoga, njemačkoga, dalmatinskoga i ugarskoga</a:t>
            </a:r>
            <a:r>
              <a:rPr lang="hr-HR" sz="2600" dirty="0"/>
              <a:t>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39684" y="3550260"/>
            <a:ext cx="90182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Rječnik pet najodličnijih europskih jezika</a:t>
            </a:r>
            <a:r>
              <a:rPr lang="hr-HR" sz="2800" dirty="0"/>
              <a:t>, Venecija, 1595.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pet stupaca – pet jezika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5411 latinskih riječi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oko 3800 hrvatskih riječi – uglavnom čakavske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abecedni red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imenice u nominativu, glagoli u infinitivu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svakodnevne riječi</a:t>
            </a:r>
          </a:p>
        </p:txBody>
      </p:sp>
      <p:pic>
        <p:nvPicPr>
          <p:cNvPr id="1026" name="Picture 2" descr="Dictionarium Fausta Vrančića -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975">
            <a:off x="9081786" y="3087504"/>
            <a:ext cx="2426257" cy="3450678"/>
          </a:xfrm>
          <a:prstGeom prst="rect">
            <a:avLst/>
          </a:prstGeom>
          <a:noFill/>
          <a:ln>
            <a:solidFill>
              <a:srgbClr val="FF66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9821888" y="6642556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Ilustracije preuzete s internetske stranice </a:t>
            </a:r>
            <a:r>
              <a:rPr kumimoji="0" lang="hr-H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Pixabay</a:t>
            </a: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5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387926" y="510462"/>
            <a:ext cx="7305965" cy="2009061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hr-HR" sz="2800" b="1" dirty="0"/>
              <a:t>Istraži</a:t>
            </a:r>
            <a:r>
              <a:rPr lang="hr-HR" sz="2800" dirty="0"/>
              <a:t> o znanstvenome djelovanju Fausta Vrančića u različitim priručnicima. </a:t>
            </a:r>
          </a:p>
          <a:p>
            <a:r>
              <a:rPr lang="hr-HR" sz="2800" dirty="0"/>
              <a:t>Neka ti u tome pomogne referentna zbirka u školskoj knjižnici.</a:t>
            </a:r>
          </a:p>
        </p:txBody>
      </p:sp>
      <p:sp>
        <p:nvSpPr>
          <p:cNvPr id="3" name="Pravokutnik 2"/>
          <p:cNvSpPr/>
          <p:nvPr/>
        </p:nvSpPr>
        <p:spPr>
          <a:xfrm rot="349495">
            <a:off x="7101727" y="943779"/>
            <a:ext cx="4713683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marL="180000"/>
            <a:endParaRPr lang="hr-HR" sz="2400" dirty="0"/>
          </a:p>
          <a:p>
            <a:pPr marL="180000"/>
            <a:r>
              <a:rPr lang="hr-HR" sz="2400" dirty="0"/>
              <a:t>Najpoznatiji je </a:t>
            </a:r>
            <a:r>
              <a:rPr lang="hr-HR" sz="2400" dirty="0" err="1"/>
              <a:t>Vrančićev</a:t>
            </a:r>
            <a:r>
              <a:rPr lang="hr-HR" sz="2400" dirty="0"/>
              <a:t> izum Leteći čovjek (</a:t>
            </a:r>
            <a:r>
              <a:rPr lang="hr-HR" sz="2400" i="1" dirty="0" err="1"/>
              <a:t>Homo</a:t>
            </a:r>
            <a:r>
              <a:rPr lang="hr-HR" sz="2400" i="1" dirty="0"/>
              <a:t> </a:t>
            </a:r>
            <a:r>
              <a:rPr lang="hr-HR" sz="2400" i="1" dirty="0" err="1"/>
              <a:t>volans</a:t>
            </a:r>
            <a:r>
              <a:rPr lang="hr-HR" sz="2400" dirty="0"/>
              <a:t>), konstrukcija padobrana za koji</a:t>
            </a:r>
          </a:p>
          <a:p>
            <a:pPr marL="180000"/>
            <a:r>
              <a:rPr lang="hr-HR" sz="2400" dirty="0"/>
              <a:t>se pretpostavlja da</a:t>
            </a:r>
          </a:p>
          <a:p>
            <a:pPr marL="180000"/>
            <a:r>
              <a:rPr lang="hr-HR" sz="2400" dirty="0"/>
              <a:t>je i iskušan skokom</a:t>
            </a:r>
          </a:p>
          <a:p>
            <a:pPr marL="180000"/>
            <a:r>
              <a:rPr lang="hr-HR" sz="2400" dirty="0"/>
              <a:t>s nekoga tornja u</a:t>
            </a:r>
          </a:p>
          <a:p>
            <a:pPr marL="180000"/>
            <a:r>
              <a:rPr lang="hr-HR" sz="2400" dirty="0"/>
              <a:t>Veneciji.</a:t>
            </a:r>
          </a:p>
          <a:p>
            <a:pPr marL="180000"/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452">
            <a:off x="9132413" y="309313"/>
            <a:ext cx="842405" cy="808182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387926" y="3788355"/>
            <a:ext cx="82111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Juraj </a:t>
            </a:r>
            <a:r>
              <a:rPr lang="hr-HR" sz="2800" dirty="0" err="1"/>
              <a:t>Habdelić</a:t>
            </a:r>
            <a:r>
              <a:rPr lang="hr-HR" sz="2800" i="1" dirty="0"/>
              <a:t>, </a:t>
            </a:r>
            <a:r>
              <a:rPr lang="hr-HR" sz="2800" b="1" i="1" dirty="0" err="1"/>
              <a:t>Dictionar</a:t>
            </a:r>
            <a:r>
              <a:rPr lang="hr-HR" sz="2800" dirty="0"/>
              <a:t>, </a:t>
            </a:r>
            <a:r>
              <a:rPr lang="hr-HR" sz="2800" dirty="0" err="1"/>
              <a:t>Graz</a:t>
            </a:r>
            <a:r>
              <a:rPr lang="hr-HR" sz="2800" dirty="0"/>
              <a:t>, 1670.</a:t>
            </a:r>
          </a:p>
          <a:p>
            <a:r>
              <a:rPr lang="hr-HR" sz="2800" dirty="0"/>
              <a:t>– prvi kajkavski rječnik, pisan kao školski priručnik</a:t>
            </a:r>
          </a:p>
          <a:p>
            <a:endParaRPr lang="hr-HR" sz="2800" dirty="0"/>
          </a:p>
          <a:p>
            <a:r>
              <a:rPr lang="hr-HR" sz="2800" dirty="0"/>
              <a:t>Ivan Belostenec</a:t>
            </a:r>
            <a:r>
              <a:rPr lang="hr-HR" sz="2800" i="1" dirty="0"/>
              <a:t>, </a:t>
            </a:r>
            <a:r>
              <a:rPr lang="hr-HR" sz="2800" b="1" i="1" dirty="0" err="1"/>
              <a:t>Gazofilacij</a:t>
            </a:r>
            <a:r>
              <a:rPr lang="hr-HR" sz="2800" dirty="0"/>
              <a:t>, Zagreb, 1740.</a:t>
            </a:r>
          </a:p>
          <a:p>
            <a:r>
              <a:rPr lang="hr-HR" sz="2800" dirty="0"/>
              <a:t>– prvi rječnik koji obuhvaća sva tri hrvatska narječja; dvojezični, latinsko-hrvatski rječnik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819" flipH="1">
            <a:off x="9923789" y="2668758"/>
            <a:ext cx="1570701" cy="1699491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9821888" y="6642556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Ilustracije preuzete s internetske stranice </a:t>
            </a:r>
            <a:r>
              <a:rPr kumimoji="0" lang="hr-H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Pixabay</a:t>
            </a: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5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/>
          <a:stretch/>
        </p:blipFill>
        <p:spPr>
          <a:xfrm rot="16200000">
            <a:off x="3566240" y="377023"/>
            <a:ext cx="2921276" cy="9243893"/>
          </a:xfrm>
          <a:prstGeom prst="rect">
            <a:avLst/>
          </a:prstGeom>
        </p:spPr>
      </p:pic>
      <p:sp>
        <p:nvSpPr>
          <p:cNvPr id="2" name="Zaobljeni pravokutnik 1"/>
          <p:cNvSpPr/>
          <p:nvPr/>
        </p:nvSpPr>
        <p:spPr>
          <a:xfrm>
            <a:off x="404932" y="377309"/>
            <a:ext cx="8021748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none">
            <a:spAutoFit/>
          </a:bodyPr>
          <a:lstStyle/>
          <a:p>
            <a:r>
              <a:rPr lang="hr-HR" sz="3200" b="1" dirty="0"/>
              <a:t>UČITELJ GRAMATIKE – U RIMU I DUBROVNIKU</a:t>
            </a:r>
          </a:p>
        </p:txBody>
      </p:sp>
      <p:sp>
        <p:nvSpPr>
          <p:cNvPr id="3" name="Zaobljeni pravokutnik 2"/>
          <p:cNvSpPr/>
          <p:nvPr/>
        </p:nvSpPr>
        <p:spPr>
          <a:xfrm>
            <a:off x="404932" y="1294537"/>
            <a:ext cx="11377494" cy="1430179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hr-HR" sz="2600" dirty="0"/>
              <a:t>Bartol Kašić u Rimu je napisao </a:t>
            </a:r>
            <a:r>
              <a:rPr lang="hr-HR" sz="2600" i="1" dirty="0"/>
              <a:t>prvu gramatiku hrvatskoga jezika </a:t>
            </a:r>
            <a:r>
              <a:rPr lang="hr-HR" sz="2600" dirty="0"/>
              <a:t>na latinskome jeziku, koji je u to vrijeme bio jezik znanosti, književnosti, škole i kulture. Kao vrlo uspješan student poučavao je i mlađe učenike jeziku i gramatici.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4935">
            <a:off x="8994483" y="2905126"/>
            <a:ext cx="2387891" cy="3586162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</p:pic>
      <p:sp>
        <p:nvSpPr>
          <p:cNvPr id="6" name="Pravokutnik 5"/>
          <p:cNvSpPr/>
          <p:nvPr/>
        </p:nvSpPr>
        <p:spPr>
          <a:xfrm>
            <a:off x="404932" y="3573840"/>
            <a:ext cx="9310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Temelji ilirskoga jezika u dvije knjige</a:t>
            </a:r>
            <a:r>
              <a:rPr lang="hr-HR" sz="2800" dirty="0"/>
              <a:t>, Rim, 1604.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prvi opis hrvatskoga književnog jezika i početak njegova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normiranja – na latinskome jeziku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pravila o deklinaciji, konjugaciji i rečenici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primjeri iz čakavsko-štokavske književnosti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800" dirty="0"/>
              <a:t>isto se slovo uvijek jednako čita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9821888" y="6642556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Ilustracije preuzete s internetske stranice </a:t>
            </a:r>
            <a:r>
              <a:rPr kumimoji="0" lang="hr-H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Pixabay</a:t>
            </a: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4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334923" y="301109"/>
            <a:ext cx="2831215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none">
            <a:spAutoFit/>
          </a:bodyPr>
          <a:lstStyle/>
          <a:p>
            <a:r>
              <a:rPr lang="hr-HR" sz="3200" b="1" dirty="0"/>
              <a:t>ILIRSKI POKRET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148" y="1362760"/>
            <a:ext cx="5622001" cy="4189113"/>
          </a:xfrm>
          <a:prstGeom prst="rect">
            <a:avLst/>
          </a:prstGeom>
          <a:ln>
            <a:solidFill>
              <a:srgbClr val="FF6699"/>
            </a:solidFill>
          </a:ln>
        </p:spPr>
      </p:pic>
      <p:sp>
        <p:nvSpPr>
          <p:cNvPr id="4" name="Pravokutnik 3"/>
          <p:cNvSpPr/>
          <p:nvPr/>
        </p:nvSpPr>
        <p:spPr>
          <a:xfrm>
            <a:off x="7063591" y="5602389"/>
            <a:ext cx="398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FF6699"/>
                </a:solidFill>
              </a:rPr>
              <a:t>Vlaho Bukovac, Hrvatski preporod, 1895.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34923" y="136276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pl-PL" sz="2800" dirty="0"/>
              <a:t>hrvatski narodni preporod počeo je početkom 19. stoljeća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endParaRPr lang="pl-PL" sz="2800" dirty="0"/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pl-PL" sz="2800" dirty="0"/>
              <a:t>proveden je pod nazivom ilirskoga pokreta kao nacionalni, kulturni i politički pokret</a:t>
            </a:r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endParaRPr lang="pl-PL" sz="2800" dirty="0"/>
          </a:p>
          <a:p>
            <a:pPr marL="457200" indent="-4572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sv-SE" sz="2800" dirty="0"/>
              <a:t>30-ih i 40-ih godina 19.</a:t>
            </a:r>
            <a:r>
              <a:rPr lang="hr-HR" sz="2800" dirty="0"/>
              <a:t> </a:t>
            </a:r>
            <a:r>
              <a:rPr lang="sv-SE" sz="2800" dirty="0"/>
              <a:t>stoljeća</a:t>
            </a:r>
            <a:r>
              <a:rPr lang="hr-HR" sz="2800" dirty="0"/>
              <a:t> u Hrvatskoj</a:t>
            </a:r>
          </a:p>
        </p:txBody>
      </p:sp>
    </p:spTree>
    <p:extLst>
      <p:ext uri="{BB962C8B-B14F-4D97-AF65-F5344CB8AC3E}">
        <p14:creationId xmlns:p14="http://schemas.microsoft.com/office/powerpoint/2010/main" val="32461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 rot="16200000">
            <a:off x="-2547854" y="3113067"/>
            <a:ext cx="6104517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hr-HR" sz="3200" b="1" dirty="0"/>
              <a:t>LENTA VREMENA, ILIRSKI POKRET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583689" y="228155"/>
            <a:ext cx="6096000" cy="156960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anchor="ctr" anchorCtr="0">
            <a:spAutoFit/>
          </a:bodyPr>
          <a:lstStyle/>
          <a:p>
            <a:pPr algn="r"/>
            <a:r>
              <a:rPr lang="hr-HR" sz="2400" dirty="0"/>
              <a:t>Biskup Maksimilijan Vrhovac</a:t>
            </a:r>
          </a:p>
          <a:p>
            <a:pPr algn="r"/>
            <a:r>
              <a:rPr lang="hr-HR" sz="2400" dirty="0"/>
              <a:t>poziva na prikupljanje hrvatskoga</a:t>
            </a:r>
          </a:p>
          <a:p>
            <a:pPr algn="r"/>
            <a:r>
              <a:rPr lang="hr-HR" sz="2400" dirty="0"/>
              <a:t>narodnog blaga.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583697" y="1866900"/>
            <a:ext cx="60960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>
            <a:spAutoFit/>
          </a:bodyPr>
          <a:lstStyle/>
          <a:p>
            <a:pPr algn="r"/>
            <a:r>
              <a:rPr lang="hr-HR" sz="2400" dirty="0"/>
              <a:t>Antun Mihanović u brošuri </a:t>
            </a:r>
            <a:r>
              <a:rPr lang="hr-HR" sz="2400" b="1" i="1" dirty="0" err="1">
                <a:solidFill>
                  <a:srgbClr val="FF6699"/>
                </a:solidFill>
              </a:rPr>
              <a:t>Reč</a:t>
            </a:r>
            <a:r>
              <a:rPr lang="hr-HR" sz="2400" b="1" i="1" dirty="0">
                <a:solidFill>
                  <a:srgbClr val="FF6699"/>
                </a:solidFill>
              </a:rPr>
              <a:t> domovini o</a:t>
            </a:r>
          </a:p>
          <a:p>
            <a:pPr algn="r"/>
            <a:r>
              <a:rPr lang="hr-HR" sz="2400" b="1" i="1" dirty="0" err="1">
                <a:solidFill>
                  <a:srgbClr val="FF6699"/>
                </a:solidFill>
              </a:rPr>
              <a:t>hasnovitosti</a:t>
            </a:r>
            <a:r>
              <a:rPr lang="hr-HR" sz="2400" b="1" i="1" dirty="0">
                <a:solidFill>
                  <a:srgbClr val="FF6699"/>
                </a:solidFill>
              </a:rPr>
              <a:t> pisanja </a:t>
            </a:r>
            <a:r>
              <a:rPr lang="hr-HR" sz="2400" b="1" i="1" dirty="0" err="1">
                <a:solidFill>
                  <a:srgbClr val="FF6699"/>
                </a:solidFill>
              </a:rPr>
              <a:t>vu</a:t>
            </a:r>
            <a:r>
              <a:rPr lang="hr-HR" sz="2400" b="1" i="1" dirty="0">
                <a:solidFill>
                  <a:srgbClr val="FF6699"/>
                </a:solidFill>
              </a:rPr>
              <a:t> domorodnom jeziku</a:t>
            </a:r>
          </a:p>
          <a:p>
            <a:pPr algn="r"/>
            <a:r>
              <a:rPr lang="hr-HR" sz="2400" dirty="0"/>
              <a:t>zalaže se za upotrebu hrvatskoga jezika u</a:t>
            </a:r>
          </a:p>
          <a:p>
            <a:pPr algn="r"/>
            <a:r>
              <a:rPr lang="hr-HR" sz="2400" dirty="0"/>
              <a:t>književnosti, u školi i u javnome životu.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583697" y="3507116"/>
            <a:ext cx="6096000" cy="156960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anchor="ctr" anchorCtr="0">
            <a:spAutoFit/>
          </a:bodyPr>
          <a:lstStyle/>
          <a:p>
            <a:pPr algn="r"/>
            <a:r>
              <a:rPr lang="hr-HR" sz="2400" dirty="0"/>
              <a:t>Ljudevit Gaj u </a:t>
            </a:r>
            <a:r>
              <a:rPr lang="hr-HR" sz="2400" b="1" i="1" dirty="0">
                <a:solidFill>
                  <a:srgbClr val="FF6699"/>
                </a:solidFill>
              </a:rPr>
              <a:t>Kratkoj osnovi </a:t>
            </a:r>
            <a:r>
              <a:rPr lang="hr-HR" sz="2400" b="1" i="1" dirty="0" err="1">
                <a:solidFill>
                  <a:srgbClr val="FF6699"/>
                </a:solidFill>
              </a:rPr>
              <a:t>horvatsko</a:t>
            </a:r>
            <a:r>
              <a:rPr lang="hr-HR" sz="2400" b="1" i="1" dirty="0">
                <a:solidFill>
                  <a:srgbClr val="FF6699"/>
                </a:solidFill>
              </a:rPr>
              <a:t>-</a:t>
            </a:r>
          </a:p>
          <a:p>
            <a:pPr algn="r"/>
            <a:r>
              <a:rPr lang="hr-HR" sz="2400" b="1" i="1" dirty="0">
                <a:solidFill>
                  <a:srgbClr val="FF6699"/>
                </a:solidFill>
              </a:rPr>
              <a:t>-slavenskoga </a:t>
            </a:r>
            <a:r>
              <a:rPr lang="hr-HR" sz="2400" b="1" i="1" dirty="0" err="1">
                <a:solidFill>
                  <a:srgbClr val="FF6699"/>
                </a:solidFill>
              </a:rPr>
              <a:t>pravopisanja</a:t>
            </a:r>
            <a:r>
              <a:rPr lang="hr-HR" sz="2400" b="1" i="1" dirty="0">
                <a:solidFill>
                  <a:srgbClr val="FF6699"/>
                </a:solidFill>
              </a:rPr>
              <a:t> </a:t>
            </a:r>
            <a:r>
              <a:rPr lang="hr-HR" sz="2400" dirty="0"/>
              <a:t>predlaže da se</a:t>
            </a:r>
          </a:p>
          <a:p>
            <a:pPr algn="r"/>
            <a:r>
              <a:rPr lang="hr-HR" sz="2400" dirty="0"/>
              <a:t>jedan znak rabi za jedan glas (npr. slova č, ž, š).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60" y="3501152"/>
            <a:ext cx="2558475" cy="1569600"/>
          </a:xfrm>
          <a:prstGeom prst="rect">
            <a:avLst/>
          </a:prstGeom>
          <a:ln>
            <a:solidFill>
              <a:srgbClr val="FF6699"/>
            </a:solidFill>
          </a:ln>
        </p:spPr>
      </p:pic>
      <p:sp>
        <p:nvSpPr>
          <p:cNvPr id="7" name="Pravokutnik 6"/>
          <p:cNvSpPr/>
          <p:nvPr/>
        </p:nvSpPr>
        <p:spPr>
          <a:xfrm>
            <a:off x="3583697" y="5146786"/>
            <a:ext cx="60960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>
            <a:spAutoFit/>
          </a:bodyPr>
          <a:lstStyle/>
          <a:p>
            <a:pPr algn="r"/>
            <a:r>
              <a:rPr lang="hr-HR" sz="2400" dirty="0"/>
              <a:t>Janko Drašković u </a:t>
            </a:r>
            <a:r>
              <a:rPr lang="hr-HR" sz="2400" b="1" i="1" dirty="0">
                <a:solidFill>
                  <a:srgbClr val="FF6699"/>
                </a:solidFill>
              </a:rPr>
              <a:t>Disertaciji </a:t>
            </a:r>
            <a:r>
              <a:rPr lang="hr-HR" sz="2400" dirty="0"/>
              <a:t>zahtijeva</a:t>
            </a:r>
          </a:p>
          <a:p>
            <a:pPr algn="r"/>
            <a:r>
              <a:rPr lang="hr-HR" sz="2400" dirty="0"/>
              <a:t>samostalnu vladu za Hrvatsku u sklopu</a:t>
            </a:r>
          </a:p>
          <a:p>
            <a:pPr algn="r"/>
            <a:r>
              <a:rPr lang="hr-HR" sz="2400" dirty="0"/>
              <a:t>Habsburške Monarhije i zalaže se za</a:t>
            </a:r>
          </a:p>
          <a:p>
            <a:pPr algn="r"/>
            <a:r>
              <a:rPr lang="hr-HR" sz="2400" dirty="0"/>
              <a:t>uvođenje narodnoga jezika kao službenoga.</a:t>
            </a:r>
          </a:p>
        </p:txBody>
      </p:sp>
      <p:sp>
        <p:nvSpPr>
          <p:cNvPr id="8" name="Pravokutnik 7"/>
          <p:cNvSpPr/>
          <p:nvPr/>
        </p:nvSpPr>
        <p:spPr>
          <a:xfrm>
            <a:off x="9934401" y="232708"/>
            <a:ext cx="1900247" cy="1569600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hr-HR" sz="2800" b="1" dirty="0"/>
              <a:t>1813.</a:t>
            </a:r>
          </a:p>
        </p:txBody>
      </p:sp>
      <p:sp>
        <p:nvSpPr>
          <p:cNvPr id="9" name="Pravokutnik 8"/>
          <p:cNvSpPr/>
          <p:nvPr/>
        </p:nvSpPr>
        <p:spPr>
          <a:xfrm>
            <a:off x="9934400" y="1834281"/>
            <a:ext cx="1900247" cy="1569600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hr-HR" sz="2800" b="1" dirty="0"/>
              <a:t>1815.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9934401" y="3501152"/>
            <a:ext cx="1900247" cy="1569600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hr-HR" sz="2800" b="1" dirty="0"/>
              <a:t>1830.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9934401" y="5146786"/>
            <a:ext cx="1900247" cy="1569600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hr-HR" sz="2800" b="1" dirty="0"/>
              <a:t>1832.</a:t>
            </a:r>
          </a:p>
        </p:txBody>
      </p:sp>
    </p:spTree>
    <p:extLst>
      <p:ext uri="{BB962C8B-B14F-4D97-AF65-F5344CB8AC3E}">
        <p14:creationId xmlns:p14="http://schemas.microsoft.com/office/powerpoint/2010/main" val="10537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509818" y="232678"/>
            <a:ext cx="6169871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 anchor="ctr" anchorCtr="0">
            <a:spAutoFit/>
          </a:bodyPr>
          <a:lstStyle/>
          <a:p>
            <a:pPr algn="r"/>
            <a:r>
              <a:rPr lang="hr-HR" sz="2400" dirty="0"/>
              <a:t>Ljudevit Gaj počinje izdavati </a:t>
            </a:r>
            <a:r>
              <a:rPr lang="hr-HR" sz="2400" b="1" i="1" dirty="0">
                <a:solidFill>
                  <a:srgbClr val="FF6699"/>
                </a:solidFill>
              </a:rPr>
              <a:t>Novine </a:t>
            </a:r>
            <a:r>
              <a:rPr lang="hr-HR" sz="2400" b="1" i="1" dirty="0" err="1">
                <a:solidFill>
                  <a:srgbClr val="FF6699"/>
                </a:solidFill>
              </a:rPr>
              <a:t>horvatske</a:t>
            </a:r>
            <a:r>
              <a:rPr lang="hr-HR" sz="2400" dirty="0"/>
              <a:t>,</a:t>
            </a:r>
          </a:p>
          <a:p>
            <a:pPr algn="r"/>
            <a:r>
              <a:rPr lang="hr-HR" sz="2400" dirty="0"/>
              <a:t>u kojima se nalazi književni prilog </a:t>
            </a:r>
            <a:r>
              <a:rPr lang="hr-HR" sz="2400" b="1" i="1" dirty="0">
                <a:solidFill>
                  <a:srgbClr val="FF6699"/>
                </a:solidFill>
              </a:rPr>
              <a:t>Danica</a:t>
            </a:r>
          </a:p>
          <a:p>
            <a:pPr algn="r"/>
            <a:r>
              <a:rPr lang="hr-HR" sz="2400" b="1" i="1" dirty="0" err="1">
                <a:solidFill>
                  <a:srgbClr val="FF6699"/>
                </a:solidFill>
              </a:rPr>
              <a:t>horvatska</a:t>
            </a:r>
            <a:r>
              <a:rPr lang="hr-HR" sz="2400" b="1" i="1" dirty="0">
                <a:solidFill>
                  <a:srgbClr val="FF6699"/>
                </a:solidFill>
              </a:rPr>
              <a:t>, slavonska i dalmatinska</a:t>
            </a:r>
            <a:r>
              <a:rPr lang="hr-HR" sz="2400" dirty="0"/>
              <a:t>. U članku</a:t>
            </a:r>
          </a:p>
          <a:p>
            <a:pPr algn="r"/>
            <a:r>
              <a:rPr lang="hr-HR" sz="2400" b="1" i="1" dirty="0" err="1">
                <a:solidFill>
                  <a:srgbClr val="FF6699"/>
                </a:solidFill>
              </a:rPr>
              <a:t>Pravopisz</a:t>
            </a:r>
            <a:r>
              <a:rPr lang="hr-HR" sz="2400" dirty="0"/>
              <a:t> predlaže uvođenje slova </a:t>
            </a:r>
            <a:r>
              <a:rPr lang="hr-HR" sz="2400" i="1" dirty="0" err="1">
                <a:solidFill>
                  <a:srgbClr val="FF6699"/>
                </a:solidFill>
              </a:rPr>
              <a:t>tj</a:t>
            </a:r>
            <a:r>
              <a:rPr lang="hr-HR" sz="2400" i="1" dirty="0">
                <a:solidFill>
                  <a:srgbClr val="FF6699"/>
                </a:solidFill>
              </a:rPr>
              <a:t>, </a:t>
            </a:r>
            <a:r>
              <a:rPr lang="hr-HR" sz="2400" i="1" dirty="0" err="1">
                <a:solidFill>
                  <a:srgbClr val="FF6699"/>
                </a:solidFill>
              </a:rPr>
              <a:t>dj</a:t>
            </a:r>
            <a:r>
              <a:rPr lang="hr-HR" sz="2400" i="1" dirty="0">
                <a:solidFill>
                  <a:srgbClr val="FF6699"/>
                </a:solidFill>
              </a:rPr>
              <a:t>, </a:t>
            </a:r>
            <a:r>
              <a:rPr lang="hr-HR" sz="2400" i="1" dirty="0" err="1">
                <a:solidFill>
                  <a:srgbClr val="FF6699"/>
                </a:solidFill>
              </a:rPr>
              <a:t>gj</a:t>
            </a:r>
            <a:r>
              <a:rPr lang="hr-HR" sz="2400" i="1" dirty="0">
                <a:solidFill>
                  <a:srgbClr val="FF6699"/>
                </a:solidFill>
              </a:rPr>
              <a:t>, </a:t>
            </a:r>
            <a:r>
              <a:rPr lang="hr-HR" sz="2400" i="1" dirty="0" err="1">
                <a:solidFill>
                  <a:srgbClr val="FF6699"/>
                </a:solidFill>
              </a:rPr>
              <a:t>lj,nj</a:t>
            </a:r>
            <a:r>
              <a:rPr lang="hr-HR" sz="2400" dirty="0"/>
              <a:t>.</a:t>
            </a:r>
          </a:p>
        </p:txBody>
      </p:sp>
      <p:sp>
        <p:nvSpPr>
          <p:cNvPr id="3" name="Zaobljeni pravokutnik 2"/>
          <p:cNvSpPr/>
          <p:nvPr/>
        </p:nvSpPr>
        <p:spPr>
          <a:xfrm rot="16200000">
            <a:off x="-2547854" y="3113067"/>
            <a:ext cx="6104517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hr-HR" sz="3200" b="1" dirty="0"/>
              <a:t>LENTA VREMENA, ILIRSKI POKRET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509810" y="1866960"/>
            <a:ext cx="6169879" cy="156960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 anchor="ctr" anchorCtr="0">
            <a:spAutoFit/>
          </a:bodyPr>
          <a:lstStyle/>
          <a:p>
            <a:pPr algn="r"/>
            <a:r>
              <a:rPr lang="hr-HR" sz="2400" dirty="0"/>
              <a:t>Antun Mihanović objavljuje pjesmu</a:t>
            </a:r>
          </a:p>
          <a:p>
            <a:pPr algn="r"/>
            <a:r>
              <a:rPr lang="hr-HR" sz="2400" b="1" i="1" dirty="0" err="1">
                <a:solidFill>
                  <a:srgbClr val="FF6699"/>
                </a:solidFill>
              </a:rPr>
              <a:t>Horvatska</a:t>
            </a:r>
            <a:r>
              <a:rPr lang="hr-HR" sz="2400" b="1" i="1" dirty="0">
                <a:solidFill>
                  <a:srgbClr val="FF6699"/>
                </a:solidFill>
              </a:rPr>
              <a:t> domovina </a:t>
            </a:r>
            <a:r>
              <a:rPr lang="hr-HR" sz="2400" dirty="0"/>
              <a:t>u Danici.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509810" y="3697199"/>
            <a:ext cx="6169879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 anchor="ctr" anchorCtr="0">
            <a:spAutoFit/>
          </a:bodyPr>
          <a:lstStyle/>
          <a:p>
            <a:pPr algn="r"/>
            <a:r>
              <a:rPr lang="hr-HR" sz="2400" dirty="0"/>
              <a:t>Ljudevit Gaj preimenovao je </a:t>
            </a:r>
            <a:r>
              <a:rPr lang="hr-HR" sz="2400" i="1" dirty="0"/>
              <a:t>Novine</a:t>
            </a:r>
          </a:p>
          <a:p>
            <a:pPr algn="r"/>
            <a:r>
              <a:rPr lang="hr-HR" sz="2400" i="1" dirty="0" err="1"/>
              <a:t>horvatske</a:t>
            </a:r>
            <a:r>
              <a:rPr lang="hr-HR" sz="2400" dirty="0"/>
              <a:t> u </a:t>
            </a:r>
            <a:r>
              <a:rPr lang="hr-HR" sz="2400" b="1" i="1" dirty="0">
                <a:solidFill>
                  <a:srgbClr val="FF6699"/>
                </a:solidFill>
              </a:rPr>
              <a:t>Ilirske narodne novine </a:t>
            </a:r>
            <a:r>
              <a:rPr lang="hr-HR" sz="2400" dirty="0"/>
              <a:t>i</a:t>
            </a:r>
          </a:p>
          <a:p>
            <a:pPr algn="r"/>
            <a:r>
              <a:rPr lang="hr-HR" sz="2400" b="1" i="1" dirty="0">
                <a:solidFill>
                  <a:srgbClr val="FF6699"/>
                </a:solidFill>
              </a:rPr>
              <a:t>Danicu ilirsku</a:t>
            </a:r>
            <a:r>
              <a:rPr lang="hr-HR" sz="2400" dirty="0"/>
              <a:t>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3509818" y="5146786"/>
            <a:ext cx="6169879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hr-HR" sz="2400" dirty="0"/>
              <a:t>Ivan Kukuljević </a:t>
            </a:r>
            <a:r>
              <a:rPr lang="hr-HR" sz="2400" dirty="0" err="1"/>
              <a:t>Sakcinski</a:t>
            </a:r>
            <a:r>
              <a:rPr lang="hr-HR" sz="2400" dirty="0"/>
              <a:t> održava u</a:t>
            </a:r>
          </a:p>
          <a:p>
            <a:pPr algn="r"/>
            <a:r>
              <a:rPr lang="hr-HR" sz="2400" dirty="0"/>
              <a:t>Hrvatskome saboru prvi zastupnički govor</a:t>
            </a:r>
          </a:p>
          <a:p>
            <a:pPr algn="r"/>
            <a:r>
              <a:rPr lang="hr-HR" sz="2400" dirty="0"/>
              <a:t>na hrvatskome jeziku i predlaže da se</a:t>
            </a:r>
          </a:p>
          <a:p>
            <a:pPr algn="r"/>
            <a:r>
              <a:rPr lang="hr-HR" sz="2400" dirty="0"/>
              <a:t>hrvatski jezik prihvati kao službeni.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9934401" y="5146786"/>
            <a:ext cx="1900247" cy="1569600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hr-HR" sz="2800" b="1" dirty="0"/>
              <a:t>1843.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9934399" y="3494524"/>
            <a:ext cx="1900247" cy="1569600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hr-HR" sz="2800" b="1" dirty="0"/>
              <a:t>1836.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9934400" y="1866960"/>
            <a:ext cx="1900247" cy="1569600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hr-HR" sz="2800" b="1" dirty="0"/>
              <a:t>1835.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9934400" y="257868"/>
            <a:ext cx="1900247" cy="1569600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hr-HR" sz="2800" b="1" dirty="0"/>
              <a:t>1835.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23" y="232678"/>
            <a:ext cx="2494840" cy="153302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3" y="1872050"/>
            <a:ext cx="2494840" cy="15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509818" y="234150"/>
            <a:ext cx="6169871" cy="120960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 anchor="ctr" anchorCtr="0">
            <a:spAutoFit/>
          </a:bodyPr>
          <a:lstStyle/>
          <a:p>
            <a:pPr lvl="0" algn="r"/>
            <a:r>
              <a:rPr lang="hr-HR" sz="2400" dirty="0">
                <a:solidFill>
                  <a:prstClr val="black"/>
                </a:solidFill>
              </a:rPr>
              <a:t>Ante </a:t>
            </a:r>
            <a:r>
              <a:rPr lang="hr-HR" sz="2400" dirty="0" err="1">
                <a:solidFill>
                  <a:prstClr val="black"/>
                </a:solidFill>
              </a:rPr>
              <a:t>Kuzmanić</a:t>
            </a:r>
            <a:r>
              <a:rPr lang="hr-HR" sz="2400" dirty="0">
                <a:solidFill>
                  <a:prstClr val="black"/>
                </a:solidFill>
              </a:rPr>
              <a:t> pokreće časopis </a:t>
            </a:r>
            <a:r>
              <a:rPr lang="hr-HR" sz="2400" b="1" i="1" dirty="0">
                <a:solidFill>
                  <a:srgbClr val="FF6699"/>
                </a:solidFill>
              </a:rPr>
              <a:t>Zora</a:t>
            </a:r>
          </a:p>
          <a:p>
            <a:pPr lvl="0" algn="r"/>
            <a:r>
              <a:rPr lang="hr-HR" sz="2400" b="1" i="1" dirty="0">
                <a:solidFill>
                  <a:srgbClr val="FF6699"/>
                </a:solidFill>
              </a:rPr>
              <a:t>dalmatinska </a:t>
            </a:r>
            <a:r>
              <a:rPr lang="hr-HR" sz="2400" dirty="0">
                <a:solidFill>
                  <a:prstClr val="black"/>
                </a:solidFill>
              </a:rPr>
              <a:t>u Zadru.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aobljeni pravokutnik 2"/>
          <p:cNvSpPr/>
          <p:nvPr/>
        </p:nvSpPr>
        <p:spPr>
          <a:xfrm rot="16200000">
            <a:off x="-2547854" y="3113067"/>
            <a:ext cx="6104517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LENTA VREMENA, ILIRSKI POKRET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509810" y="1542583"/>
            <a:ext cx="6169879" cy="120960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 anchor="ctr" anchorCtr="0">
            <a:spAutoFit/>
          </a:bodyPr>
          <a:lstStyle/>
          <a:p>
            <a:pPr lvl="0" algn="r"/>
            <a:r>
              <a:rPr lang="hr-HR" sz="2400" dirty="0">
                <a:solidFill>
                  <a:prstClr val="black"/>
                </a:solidFill>
              </a:rPr>
              <a:t>Hrvatski sabor proglašava hrvatski</a:t>
            </a:r>
          </a:p>
          <a:p>
            <a:pPr lvl="0" algn="r"/>
            <a:r>
              <a:rPr lang="hr-HR" sz="2400" dirty="0">
                <a:solidFill>
                  <a:prstClr val="black"/>
                </a:solidFill>
              </a:rPr>
              <a:t>jezik službenim.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9850317" y="1542583"/>
            <a:ext cx="1900247" cy="1209600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1847.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9850318" y="219659"/>
            <a:ext cx="1900247" cy="1209600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1844.</a:t>
            </a:r>
          </a:p>
        </p:txBody>
      </p:sp>
      <p:sp>
        <p:nvSpPr>
          <p:cNvPr id="8" name="Pravokutnik 7"/>
          <p:cNvSpPr/>
          <p:nvPr/>
        </p:nvSpPr>
        <p:spPr>
          <a:xfrm rot="21431308">
            <a:off x="1134992" y="2746066"/>
            <a:ext cx="8408276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marL="216000"/>
            <a:endParaRPr lang="hr-HR" sz="2400" dirty="0"/>
          </a:p>
          <a:p>
            <a:pPr marL="216000"/>
            <a:r>
              <a:rPr lang="hr-HR" sz="2400" b="1" i="1" dirty="0"/>
              <a:t>Ivan Broz, Hrvatski pravopis</a:t>
            </a:r>
            <a:r>
              <a:rPr lang="hr-HR" sz="2400" dirty="0"/>
              <a:t>, 1892.</a:t>
            </a:r>
          </a:p>
          <a:p>
            <a:pPr marL="216000"/>
            <a:r>
              <a:rPr lang="hr-HR" sz="2400" dirty="0"/>
              <a:t>– snažno je pridonio oblikovanju suvremene hrvatske pravopisne</a:t>
            </a:r>
          </a:p>
          <a:p>
            <a:pPr marL="216000"/>
            <a:r>
              <a:rPr lang="hr-HR" sz="2400" dirty="0"/>
              <a:t>norme uvevši načelo da se jedan glas bilježi jednim slovom, kako je uglavnom i danas</a:t>
            </a:r>
          </a:p>
          <a:p>
            <a:pPr marL="216000"/>
            <a:r>
              <a:rPr lang="hr-HR" sz="2400" b="1" i="1" dirty="0"/>
              <a:t>Tomislav </a:t>
            </a:r>
            <a:r>
              <a:rPr lang="hr-HR" sz="2400" b="1" i="1" dirty="0" err="1"/>
              <a:t>Maretić</a:t>
            </a:r>
            <a:r>
              <a:rPr lang="hr-HR" sz="2400" b="1" i="1" dirty="0"/>
              <a:t>, Gramatika i stilistika hrvatskoga ili srpskoga književnoga jezika</a:t>
            </a:r>
            <a:r>
              <a:rPr lang="hr-HR" sz="2400" dirty="0"/>
              <a:t>, 1899.</a:t>
            </a:r>
          </a:p>
          <a:p>
            <a:pPr marL="216000"/>
            <a:r>
              <a:rPr lang="hr-HR" sz="2400" dirty="0"/>
              <a:t>– veći dio 20. stoljeća temelj hrvatske jezične norme</a:t>
            </a:r>
          </a:p>
          <a:p>
            <a:pPr marL="216000"/>
            <a:r>
              <a:rPr lang="hr-HR" sz="2400" b="1" i="1" dirty="0"/>
              <a:t>Ivan Broz, Franjo Iveković, Rječnik hrvatskoga jezika</a:t>
            </a:r>
            <a:r>
              <a:rPr lang="hr-HR" sz="2400" dirty="0"/>
              <a:t>, 1901.</a:t>
            </a:r>
          </a:p>
          <a:p>
            <a:pPr marL="216000"/>
            <a:r>
              <a:rPr lang="hr-HR" sz="2400" dirty="0"/>
              <a:t>– prvi moderni veliki rječnik s hrvatskim imenom jezika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538">
            <a:off x="4623475" y="2138036"/>
            <a:ext cx="842405" cy="808182"/>
          </a:xfrm>
          <a:prstGeom prst="rect">
            <a:avLst/>
          </a:prstGeom>
        </p:spPr>
      </p:pic>
      <p:sp>
        <p:nvSpPr>
          <p:cNvPr id="16" name="Pravokutnik 15"/>
          <p:cNvSpPr/>
          <p:nvPr/>
        </p:nvSpPr>
        <p:spPr>
          <a:xfrm>
            <a:off x="9821888" y="6642556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Ilustracije preuzete s internetske stranice </a:t>
            </a:r>
            <a:r>
              <a:rPr kumimoji="0" lang="hr-H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Pixabay</a:t>
            </a:r>
            <a:r>
              <a:rPr kumimoji="0" lang="hr-H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9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343428" y="202615"/>
            <a:ext cx="7676620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sv-SE" sz="3200" b="1" dirty="0"/>
              <a:t>IZ JUGOSLAVIJE U REPUBLIKU HRVATSKU</a:t>
            </a:r>
            <a:endParaRPr lang="hr-HR" sz="3200" b="1" dirty="0"/>
          </a:p>
        </p:txBody>
      </p:sp>
      <p:sp>
        <p:nvSpPr>
          <p:cNvPr id="4" name="Zaobljeni pravokutnik 3"/>
          <p:cNvSpPr/>
          <p:nvPr/>
        </p:nvSpPr>
        <p:spPr>
          <a:xfrm>
            <a:off x="343427" y="973943"/>
            <a:ext cx="7676621" cy="1191816"/>
          </a:xfrm>
          <a:prstGeom prst="round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r>
              <a:rPr lang="hr-HR" sz="3200" b="1" i="1" dirty="0"/>
              <a:t>Deklaracija o nazivu i položaju hrvatskoga književnog jezika, 1967.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952">
            <a:off x="9403323" y="284938"/>
            <a:ext cx="2360790" cy="3290941"/>
          </a:xfrm>
          <a:prstGeom prst="rect">
            <a:avLst/>
          </a:prstGeom>
          <a:ln>
            <a:solidFill>
              <a:srgbClr val="FF6699"/>
            </a:solidFill>
          </a:ln>
        </p:spPr>
      </p:pic>
      <p:sp>
        <p:nvSpPr>
          <p:cNvPr id="6" name="Pravokutnik 5"/>
          <p:cNvSpPr/>
          <p:nvPr/>
        </p:nvSpPr>
        <p:spPr>
          <a:xfrm rot="238988">
            <a:off x="9170967" y="3573376"/>
            <a:ext cx="256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dirty="0">
                <a:solidFill>
                  <a:srgbClr val="FF6699"/>
                </a:solidFill>
              </a:rPr>
              <a:t>Fotografija preuzeta s mrežne stranice</a:t>
            </a:r>
          </a:p>
          <a:p>
            <a:r>
              <a:rPr lang="hr-HR" sz="1200" dirty="0">
                <a:solidFill>
                  <a:srgbClr val="FF6699"/>
                </a:solidFill>
              </a:rPr>
              <a:t>http://www.matica.hr/</a:t>
            </a:r>
          </a:p>
        </p:txBody>
      </p:sp>
      <p:sp>
        <p:nvSpPr>
          <p:cNvPr id="7" name="Pravokutnik 6"/>
          <p:cNvSpPr/>
          <p:nvPr/>
        </p:nvSpPr>
        <p:spPr>
          <a:xfrm>
            <a:off x="343426" y="2290101"/>
            <a:ext cx="9219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pl-PL" sz="2400" b="1" dirty="0"/>
              <a:t>Novosadski dogovor </a:t>
            </a:r>
            <a:r>
              <a:rPr lang="pl-PL" sz="2400" dirty="0"/>
              <a:t>– dokument od deset zaključaka o jeziku, 1954. – izjednačavanje hrvatskoga i srpskoga jezika (hrvatski jezik nazvan hrvatskosrpskim)</a:t>
            </a:r>
          </a:p>
          <a:p>
            <a:pPr marL="342900" indent="-3429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hrvatski jezikoslovci nezadovoljni u </a:t>
            </a:r>
            <a:r>
              <a:rPr lang="pl-PL" sz="2400" i="1" dirty="0"/>
              <a:t>Telegramu</a:t>
            </a:r>
            <a:r>
              <a:rPr lang="pl-PL" sz="2400" dirty="0"/>
              <a:t>, jugoslavenskim novinama za društvena </a:t>
            </a:r>
            <a:r>
              <a:rPr lang="hr-HR" sz="2400" dirty="0"/>
              <a:t>i kulturna pitanja, 17. ožujka 1967. objavljuju </a:t>
            </a:r>
            <a:r>
              <a:rPr lang="hr-HR" sz="2400" i="1" dirty="0"/>
              <a:t>Deklaraciju o nazivu i položaju hrvatskoga književnog jezika </a:t>
            </a:r>
          </a:p>
          <a:p>
            <a:pPr marL="342900" indent="-342900">
              <a:buClr>
                <a:srgbClr val="FF6699"/>
              </a:buClr>
              <a:buFont typeface="Wingdings" panose="05000000000000000000" pitchFamily="2" charset="2"/>
              <a:buChar char="ü"/>
            </a:pPr>
            <a:r>
              <a:rPr lang="hr-HR" sz="2400" dirty="0"/>
              <a:t>traže da se ustavnim propisom utvrdi jasna i nedvojbena jednakost i ravnopravnost četiriju književnih jezika: slovenskoga i hrvatskoga, srpskoga, makedonskoga</a:t>
            </a:r>
          </a:p>
        </p:txBody>
      </p:sp>
      <p:sp>
        <p:nvSpPr>
          <p:cNvPr id="8" name="Peterokut 7"/>
          <p:cNvSpPr/>
          <p:nvPr/>
        </p:nvSpPr>
        <p:spPr>
          <a:xfrm>
            <a:off x="4119009" y="5697842"/>
            <a:ext cx="7762876" cy="923330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marL="720000"/>
            <a:r>
              <a:rPr lang="hr-HR" dirty="0"/>
              <a:t>SFR Jugoslavija – država nastala nakon Drugoga svjetskog rata, činile su je </a:t>
            </a:r>
          </a:p>
          <a:p>
            <a:pPr marL="720000"/>
            <a:r>
              <a:rPr lang="hr-HR" dirty="0"/>
              <a:t>Hrvatska, Slovenija, Bosna i Hercegovina, Srbija, Crna Gora i Makedonija; </a:t>
            </a:r>
          </a:p>
          <a:p>
            <a:pPr marL="720000"/>
            <a:r>
              <a:rPr lang="hr-HR" dirty="0"/>
              <a:t>raspala se 1991. godine kad su Hrvatska i Slovenija proglasile neovisnost</a:t>
            </a:r>
          </a:p>
        </p:txBody>
      </p:sp>
      <p:sp>
        <p:nvSpPr>
          <p:cNvPr id="9" name="Peterokut 6"/>
          <p:cNvSpPr/>
          <p:nvPr/>
        </p:nvSpPr>
        <p:spPr>
          <a:xfrm rot="5400000">
            <a:off x="4168774" y="5622945"/>
            <a:ext cx="750455" cy="415636"/>
          </a:xfrm>
          <a:custGeom>
            <a:avLst/>
            <a:gdLst>
              <a:gd name="connsiteX0" fmla="*/ 0 w 1163782"/>
              <a:gd name="connsiteY0" fmla="*/ 0 h 415636"/>
              <a:gd name="connsiteX1" fmla="*/ 955964 w 1163782"/>
              <a:gd name="connsiteY1" fmla="*/ 0 h 415636"/>
              <a:gd name="connsiteX2" fmla="*/ 1163782 w 1163782"/>
              <a:gd name="connsiteY2" fmla="*/ 207818 h 415636"/>
              <a:gd name="connsiteX3" fmla="*/ 955964 w 1163782"/>
              <a:gd name="connsiteY3" fmla="*/ 415636 h 415636"/>
              <a:gd name="connsiteX4" fmla="*/ 0 w 1163782"/>
              <a:gd name="connsiteY4" fmla="*/ 415636 h 415636"/>
              <a:gd name="connsiteX5" fmla="*/ 0 w 1163782"/>
              <a:gd name="connsiteY5" fmla="*/ 0 h 415636"/>
              <a:gd name="connsiteX0" fmla="*/ 0 w 955964"/>
              <a:gd name="connsiteY0" fmla="*/ 0 h 415636"/>
              <a:gd name="connsiteX1" fmla="*/ 955964 w 955964"/>
              <a:gd name="connsiteY1" fmla="*/ 0 h 415636"/>
              <a:gd name="connsiteX2" fmla="*/ 729673 w 955964"/>
              <a:gd name="connsiteY2" fmla="*/ 198581 h 415636"/>
              <a:gd name="connsiteX3" fmla="*/ 955964 w 955964"/>
              <a:gd name="connsiteY3" fmla="*/ 415636 h 415636"/>
              <a:gd name="connsiteX4" fmla="*/ 0 w 955964"/>
              <a:gd name="connsiteY4" fmla="*/ 415636 h 415636"/>
              <a:gd name="connsiteX5" fmla="*/ 0 w 955964"/>
              <a:gd name="connsiteY5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964" h="415636">
                <a:moveTo>
                  <a:pt x="0" y="0"/>
                </a:moveTo>
                <a:lnTo>
                  <a:pt x="955964" y="0"/>
                </a:lnTo>
                <a:lnTo>
                  <a:pt x="729673" y="198581"/>
                </a:lnTo>
                <a:lnTo>
                  <a:pt x="955964" y="415636"/>
                </a:lnTo>
                <a:lnTo>
                  <a:pt x="0" y="415636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abc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51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969</Words>
  <Application>Microsoft Office PowerPoint</Application>
  <PresentationFormat>Široki zaslon</PresentationFormat>
  <Paragraphs>144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sustava Office</vt:lpstr>
      <vt:lpstr>1_Office Theme</vt:lpstr>
      <vt:lpstr>HRVATSKI JEZIK – PETOSTOLJETNI RAZVOJ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Katarina Brkić Čabraja</dc:creator>
  <cp:lastModifiedBy>Vanja Selak</cp:lastModifiedBy>
  <cp:revision>26</cp:revision>
  <dcterms:created xsi:type="dcterms:W3CDTF">2020-05-15T13:55:35Z</dcterms:created>
  <dcterms:modified xsi:type="dcterms:W3CDTF">2026-03-10T08:13:50Z</dcterms:modified>
</cp:coreProperties>
</file>